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62" r:id="rId3"/>
    <p:sldId id="257" r:id="rId4"/>
    <p:sldId id="256" r:id="rId6"/>
    <p:sldId id="261" r:id="rId7"/>
    <p:sldId id="259" r:id="rId8"/>
    <p:sldId id="267" r:id="rId9"/>
    <p:sldId id="269" r:id="rId10"/>
    <p:sldId id="268" r:id="rId11"/>
    <p:sldId id="270" r:id="rId12"/>
    <p:sldId id="271" r:id="rId13"/>
    <p:sldId id="272"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file:///home/raaj/driver_ws/20200611_171630.jpg</a:t>
            </a: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file:///home/raaj/driver_ws/20200611_171630.jpg</a:t>
            </a: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0.png"/><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image" Target="../media/image25.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1.png"/><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3.png"/><Relationship Id="rId1" Type="http://schemas.openxmlformats.org/officeDocument/2006/relationships/image" Target="../media/image32.png"/></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8.jpeg"/><Relationship Id="rId7" Type="http://schemas.openxmlformats.org/officeDocument/2006/relationships/image" Target="../media/image7.jpeg"/><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0" Type="http://schemas.openxmlformats.org/officeDocument/2006/relationships/notesSlide" Target="../notesSlides/notesSlide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emf"/><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image" Target="../media/image9.emf"/></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23.png"/><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jpeg"/></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p>
            <a:r>
              <a:rPr lang="en-US" altLang="en-US"/>
              <a:t>Data collection</a:t>
            </a:r>
            <a:endParaRPr lang="en-US" altLang="en-US"/>
          </a:p>
        </p:txBody>
      </p:sp>
      <p:sp>
        <p:nvSpPr>
          <p:cNvPr id="3" name="Subtitle 2"/>
          <p:cNvSpPr>
            <a:spLocks noGrp="1"/>
          </p:cNvSpPr>
          <p:nvPr>
            <p:ph type="subTitle" idx="1"/>
          </p:nvPr>
        </p:nvSpPr>
        <p:spPr/>
        <p:txBody>
          <a:bodyPr/>
          <a:p>
            <a:r>
              <a:rPr lang="en-US" altLang="en-US"/>
              <a:t>First Adaptive LIDAR focused Dataset. First to include Light Curtain, and 3D Eye Gaze Data with LIDAR data</a:t>
            </a:r>
            <a:endParaRPr lang="en-US"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ext Box 7"/>
          <p:cNvSpPr txBox="1"/>
          <p:nvPr/>
        </p:nvSpPr>
        <p:spPr>
          <a:xfrm>
            <a:off x="194310" y="3745865"/>
            <a:ext cx="1597660" cy="306705"/>
          </a:xfrm>
          <a:prstGeom prst="rect">
            <a:avLst/>
          </a:prstGeom>
          <a:noFill/>
        </p:spPr>
        <p:txBody>
          <a:bodyPr wrap="square" rtlCol="0">
            <a:spAutoFit/>
          </a:bodyPr>
          <a:p>
            <a:r>
              <a:rPr lang="" altLang="en-US" sz="1400"/>
              <a:t>r</a:t>
            </a:r>
            <a:endParaRPr lang="" altLang="en-US" sz="1400"/>
          </a:p>
        </p:txBody>
      </p:sp>
      <p:grpSp>
        <p:nvGrpSpPr>
          <p:cNvPr id="27" name="Group 26"/>
          <p:cNvGrpSpPr/>
          <p:nvPr/>
        </p:nvGrpSpPr>
        <p:grpSpPr>
          <a:xfrm>
            <a:off x="191150" y="2604135"/>
            <a:ext cx="2545065" cy="2352352"/>
            <a:chOff x="182" y="2064"/>
            <a:chExt cx="6324" cy="5844"/>
          </a:xfrm>
        </p:grpSpPr>
        <p:pic>
          <p:nvPicPr>
            <p:cNvPr id="5" name="Picture 4"/>
            <p:cNvPicPr>
              <a:picLocks noChangeAspect="1"/>
            </p:cNvPicPr>
            <p:nvPr/>
          </p:nvPicPr>
          <p:blipFill>
            <a:blip r:embed="rId1"/>
            <a:srcRect l="32828" t="4245" r="35217" b="20285"/>
            <a:stretch>
              <a:fillRect/>
            </a:stretch>
          </p:blipFill>
          <p:spPr>
            <a:xfrm>
              <a:off x="754" y="2064"/>
              <a:ext cx="5752" cy="5298"/>
            </a:xfrm>
            <a:prstGeom prst="rect">
              <a:avLst/>
            </a:prstGeom>
          </p:spPr>
        </p:pic>
        <p:cxnSp>
          <p:nvCxnSpPr>
            <p:cNvPr id="6" name="Straight Arrow Connector 5"/>
            <p:cNvCxnSpPr/>
            <p:nvPr/>
          </p:nvCxnSpPr>
          <p:spPr>
            <a:xfrm>
              <a:off x="947" y="3603"/>
              <a:ext cx="0" cy="329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V="1">
              <a:off x="1308" y="7128"/>
              <a:ext cx="3363" cy="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Text Box 8"/>
            <p:cNvSpPr txBox="1"/>
            <p:nvPr/>
          </p:nvSpPr>
          <p:spPr>
            <a:xfrm>
              <a:off x="2730" y="7146"/>
              <a:ext cx="2516" cy="762"/>
            </a:xfrm>
            <a:prstGeom prst="rect">
              <a:avLst/>
            </a:prstGeom>
            <a:noFill/>
          </p:spPr>
          <p:txBody>
            <a:bodyPr wrap="square" rtlCol="0">
              <a:spAutoFit/>
            </a:bodyPr>
            <a:p>
              <a:r>
                <a:rPr lang="" altLang="en-US" sz="1400"/>
                <a:t>c</a:t>
              </a:r>
              <a:endParaRPr lang="" altLang="en-US" sz="1400"/>
            </a:p>
          </p:txBody>
        </p:sp>
        <p:cxnSp>
          <p:nvCxnSpPr>
            <p:cNvPr id="10" name="Straight Arrow Connector 9"/>
            <p:cNvCxnSpPr/>
            <p:nvPr/>
          </p:nvCxnSpPr>
          <p:spPr>
            <a:xfrm flipV="1">
              <a:off x="1028" y="2262"/>
              <a:ext cx="1027" cy="106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1" name="Text Box 10"/>
            <p:cNvSpPr txBox="1"/>
            <p:nvPr/>
          </p:nvSpPr>
          <p:spPr>
            <a:xfrm>
              <a:off x="182" y="2124"/>
              <a:ext cx="2516" cy="762"/>
            </a:xfrm>
            <a:prstGeom prst="rect">
              <a:avLst/>
            </a:prstGeom>
            <a:noFill/>
          </p:spPr>
          <p:txBody>
            <a:bodyPr wrap="square" rtlCol="0">
              <a:spAutoFit/>
            </a:bodyPr>
            <a:p>
              <a:r>
                <a:rPr lang="en-US" altLang="en-US" sz="1400"/>
                <a:t>D</a:t>
              </a:r>
              <a:r>
                <a:rPr lang="en-US" altLang="en-US" sz="1400" baseline="-25000"/>
                <a:t>candi  </a:t>
              </a:r>
              <a:endParaRPr lang="en-US" altLang="en-US" sz="1400" baseline="-25000"/>
            </a:p>
          </p:txBody>
        </p:sp>
      </p:grpSp>
      <p:pic>
        <p:nvPicPr>
          <p:cNvPr id="14" name="Picture 13" descr="Screenshot from 2020-10-11 21-43-37"/>
          <p:cNvPicPr>
            <a:picLocks noChangeAspect="1"/>
          </p:cNvPicPr>
          <p:nvPr/>
        </p:nvPicPr>
        <p:blipFill>
          <a:blip r:embed="rId2"/>
          <a:stretch>
            <a:fillRect/>
          </a:stretch>
        </p:blipFill>
        <p:spPr>
          <a:xfrm>
            <a:off x="2707640" y="3376295"/>
            <a:ext cx="1734820" cy="1122680"/>
          </a:xfrm>
          <a:prstGeom prst="rect">
            <a:avLst/>
          </a:prstGeom>
        </p:spPr>
      </p:pic>
      <p:grpSp>
        <p:nvGrpSpPr>
          <p:cNvPr id="33" name="Group 32"/>
          <p:cNvGrpSpPr/>
          <p:nvPr/>
        </p:nvGrpSpPr>
        <p:grpSpPr>
          <a:xfrm>
            <a:off x="3429000" y="2422525"/>
            <a:ext cx="2592705" cy="895350"/>
            <a:chOff x="6250" y="4394"/>
            <a:chExt cx="4083" cy="1410"/>
          </a:xfrm>
        </p:grpSpPr>
        <p:pic>
          <p:nvPicPr>
            <p:cNvPr id="29" name="Picture 28"/>
            <p:cNvPicPr>
              <a:picLocks noChangeAspect="1"/>
            </p:cNvPicPr>
            <p:nvPr/>
          </p:nvPicPr>
          <p:blipFill>
            <a:blip r:embed="rId3"/>
            <a:stretch>
              <a:fillRect/>
            </a:stretch>
          </p:blipFill>
          <p:spPr>
            <a:xfrm>
              <a:off x="6250" y="4394"/>
              <a:ext cx="1518" cy="1410"/>
            </a:xfrm>
            <a:prstGeom prst="rect">
              <a:avLst/>
            </a:prstGeom>
          </p:spPr>
        </p:pic>
        <p:cxnSp>
          <p:nvCxnSpPr>
            <p:cNvPr id="30" name="Straight Connector 29"/>
            <p:cNvCxnSpPr>
              <a:stCxn id="16" idx="3"/>
            </p:cNvCxnSpPr>
            <p:nvPr/>
          </p:nvCxnSpPr>
          <p:spPr>
            <a:xfrm>
              <a:off x="7268" y="4634"/>
              <a:ext cx="2440" cy="749"/>
            </a:xfrm>
            <a:prstGeom prst="line">
              <a:avLst/>
            </a:prstGeom>
            <a:ln w="317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6421" y="5607"/>
              <a:ext cx="3909" cy="3"/>
            </a:xfrm>
            <a:prstGeom prst="line">
              <a:avLst/>
            </a:prstGeom>
            <a:ln w="12700" cmpd="sng">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7116" y="4542"/>
              <a:ext cx="152" cy="1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7" name="Straight Connector 16"/>
            <p:cNvCxnSpPr/>
            <p:nvPr/>
          </p:nvCxnSpPr>
          <p:spPr>
            <a:xfrm>
              <a:off x="7281" y="4631"/>
              <a:ext cx="2689" cy="19"/>
            </a:xfrm>
            <a:prstGeom prst="line">
              <a:avLst/>
            </a:prstGeom>
            <a:ln>
              <a:prstDash val="sysDot"/>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7268" y="4626"/>
              <a:ext cx="1292" cy="974"/>
            </a:xfrm>
            <a:prstGeom prst="line">
              <a:avLst/>
            </a:prstGeom>
            <a:ln>
              <a:prstDash val="sysDot"/>
            </a:ln>
          </p:spPr>
          <p:style>
            <a:lnRef idx="1">
              <a:schemeClr val="dk1"/>
            </a:lnRef>
            <a:fillRef idx="0">
              <a:schemeClr val="dk1"/>
            </a:fillRef>
            <a:effectRef idx="0">
              <a:schemeClr val="dk1"/>
            </a:effectRef>
            <a:fontRef idx="minor">
              <a:schemeClr val="tx1"/>
            </a:fontRef>
          </p:style>
        </p:cxnSp>
        <p:sp>
          <p:nvSpPr>
            <p:cNvPr id="20" name="Rectangle 19"/>
            <p:cNvSpPr/>
            <p:nvPr/>
          </p:nvSpPr>
          <p:spPr>
            <a:xfrm>
              <a:off x="9431" y="5143"/>
              <a:ext cx="902" cy="4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Rectangle 12"/>
            <p:cNvSpPr/>
            <p:nvPr/>
          </p:nvSpPr>
          <p:spPr>
            <a:xfrm flipV="1">
              <a:off x="7679" y="5334"/>
              <a:ext cx="2654" cy="144"/>
            </a:xfrm>
            <a:prstGeom prst="rect">
              <a:avLst/>
            </a:prstGeom>
            <a:solidFill>
              <a:schemeClr val="bg2">
                <a:alpha val="62000"/>
              </a:schemeClr>
            </a:solidFill>
            <a:ln>
              <a:noFill/>
            </a:ln>
          </p:spPr>
          <p:style>
            <a:lnRef idx="2">
              <a:schemeClr val="accent6"/>
            </a:lnRef>
            <a:fillRef idx="1">
              <a:schemeClr val="lt1"/>
            </a:fillRef>
            <a:effectRef idx="0">
              <a:schemeClr val="accent6"/>
            </a:effectRef>
            <a:fontRef idx="minor">
              <a:schemeClr val="dk1"/>
            </a:fontRef>
          </p:style>
          <p:txBody>
            <a:bodyPr rtlCol="0" anchor="ctr"/>
            <a:p>
              <a:pPr algn="ctr"/>
              <a:endParaRPr lang="en-US"/>
            </a:p>
          </p:txBody>
        </p:sp>
        <p:cxnSp>
          <p:nvCxnSpPr>
            <p:cNvPr id="22" name="Straight Connector 21"/>
            <p:cNvCxnSpPr/>
            <p:nvPr/>
          </p:nvCxnSpPr>
          <p:spPr>
            <a:xfrm>
              <a:off x="7274" y="4635"/>
              <a:ext cx="2166" cy="745"/>
            </a:xfrm>
            <a:prstGeom prst="line">
              <a:avLst/>
            </a:prstGeom>
            <a:ln w="95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6" idx="3"/>
            </p:cNvCxnSpPr>
            <p:nvPr/>
          </p:nvCxnSpPr>
          <p:spPr>
            <a:xfrm>
              <a:off x="7268" y="4634"/>
              <a:ext cx="2172" cy="826"/>
            </a:xfrm>
            <a:prstGeom prst="line">
              <a:avLst/>
            </a:prstGeom>
            <a:ln w="95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7274" y="4637"/>
              <a:ext cx="2157" cy="923"/>
            </a:xfrm>
            <a:prstGeom prst="line">
              <a:avLst/>
            </a:prstGeom>
            <a:ln w="317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6" idx="3"/>
            </p:cNvCxnSpPr>
            <p:nvPr/>
          </p:nvCxnSpPr>
          <p:spPr>
            <a:xfrm>
              <a:off x="7268" y="4634"/>
              <a:ext cx="2163" cy="547"/>
            </a:xfrm>
            <a:prstGeom prst="line">
              <a:avLst/>
            </a:prstGeom>
            <a:ln w="317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grpSp>
      <p:pic>
        <p:nvPicPr>
          <p:cNvPr id="35" name="Picture 34"/>
          <p:cNvPicPr>
            <a:picLocks noChangeAspect="1"/>
          </p:cNvPicPr>
          <p:nvPr/>
        </p:nvPicPr>
        <p:blipFill>
          <a:blip r:embed="rId4"/>
          <a:stretch>
            <a:fillRect/>
          </a:stretch>
        </p:blipFill>
        <p:spPr>
          <a:xfrm flipV="1">
            <a:off x="4986020" y="3531235"/>
            <a:ext cx="2219960" cy="735965"/>
          </a:xfrm>
          <a:prstGeom prst="rect">
            <a:avLst/>
          </a:prstGeom>
        </p:spPr>
      </p:pic>
      <p:sp>
        <p:nvSpPr>
          <p:cNvPr id="36" name="Text Box 35"/>
          <p:cNvSpPr txBox="1"/>
          <p:nvPr/>
        </p:nvSpPr>
        <p:spPr>
          <a:xfrm>
            <a:off x="4407550" y="3733186"/>
            <a:ext cx="1012553" cy="306723"/>
          </a:xfrm>
          <a:prstGeom prst="rect">
            <a:avLst/>
          </a:prstGeom>
          <a:noFill/>
        </p:spPr>
        <p:txBody>
          <a:bodyPr wrap="square" rtlCol="0">
            <a:spAutoFit/>
          </a:bodyPr>
          <a:p>
            <a:r>
              <a:rPr lang="en-US" altLang="en-US" sz="1400"/>
              <a:t>D</a:t>
            </a:r>
            <a:r>
              <a:rPr lang="en-US" altLang="en-US" sz="1400" baseline="-25000"/>
              <a:t>candi</a:t>
            </a:r>
            <a:endParaRPr lang="en-US" altLang="en-US" sz="1400" baseline="-25000"/>
          </a:p>
        </p:txBody>
      </p:sp>
      <p:cxnSp>
        <p:nvCxnSpPr>
          <p:cNvPr id="37" name="Straight Arrow Connector 36"/>
          <p:cNvCxnSpPr/>
          <p:nvPr/>
        </p:nvCxnSpPr>
        <p:spPr>
          <a:xfrm flipV="1">
            <a:off x="4937760" y="3533775"/>
            <a:ext cx="1270" cy="74803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4937760" y="4339590"/>
            <a:ext cx="22860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9" name="Text Box 38"/>
          <p:cNvSpPr txBox="1"/>
          <p:nvPr/>
        </p:nvSpPr>
        <p:spPr>
          <a:xfrm>
            <a:off x="5972731" y="4267493"/>
            <a:ext cx="1012553" cy="306705"/>
          </a:xfrm>
          <a:prstGeom prst="rect">
            <a:avLst/>
          </a:prstGeom>
          <a:noFill/>
        </p:spPr>
        <p:txBody>
          <a:bodyPr wrap="square" rtlCol="0">
            <a:spAutoFit/>
          </a:bodyPr>
          <a:p>
            <a:r>
              <a:rPr lang="" altLang="en-US" sz="1400"/>
              <a:t>c</a:t>
            </a:r>
            <a:endParaRPr lang="" altLang="en-US" sz="1400"/>
          </a:p>
        </p:txBody>
      </p:sp>
      <p:sp>
        <p:nvSpPr>
          <p:cNvPr id="40" name="Text Box 39"/>
          <p:cNvSpPr txBox="1"/>
          <p:nvPr/>
        </p:nvSpPr>
        <p:spPr>
          <a:xfrm>
            <a:off x="324406" y="2840648"/>
            <a:ext cx="1012553" cy="306705"/>
          </a:xfrm>
          <a:prstGeom prst="rect">
            <a:avLst/>
          </a:prstGeom>
          <a:noFill/>
        </p:spPr>
        <p:txBody>
          <a:bodyPr wrap="square" rtlCol="0">
            <a:spAutoFit/>
          </a:bodyPr>
          <a:p>
            <a:r>
              <a:rPr lang="" altLang="en-US" sz="1400"/>
              <a:t>z</a:t>
            </a:r>
            <a:endParaRPr lang="" altLang="en-US" sz="1400"/>
          </a:p>
        </p:txBody>
      </p:sp>
      <p:sp>
        <p:nvSpPr>
          <p:cNvPr id="41" name="Text Box 40"/>
          <p:cNvSpPr txBox="1"/>
          <p:nvPr/>
        </p:nvSpPr>
        <p:spPr>
          <a:xfrm>
            <a:off x="4566206" y="3960788"/>
            <a:ext cx="1012553" cy="306705"/>
          </a:xfrm>
          <a:prstGeom prst="rect">
            <a:avLst/>
          </a:prstGeom>
          <a:noFill/>
        </p:spPr>
        <p:txBody>
          <a:bodyPr wrap="square" rtlCol="0">
            <a:spAutoFit/>
          </a:bodyPr>
          <a:p>
            <a:r>
              <a:rPr lang="en-US" altLang="en-US" sz="1400"/>
              <a:t>z</a:t>
            </a:r>
            <a:endParaRPr lang="en-US" altLang="en-US" sz="1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p:cNvPicPr>
            <a:picLocks noChangeAspect="1"/>
          </p:cNvPicPr>
          <p:nvPr/>
        </p:nvPicPr>
        <p:blipFill>
          <a:blip r:embed="rId1"/>
          <a:srcRect b="7908"/>
          <a:stretch>
            <a:fillRect/>
          </a:stretch>
        </p:blipFill>
        <p:spPr>
          <a:xfrm>
            <a:off x="800100" y="1839595"/>
            <a:ext cx="3106420" cy="3105785"/>
          </a:xfrm>
          <a:prstGeom prst="rect">
            <a:avLst/>
          </a:prstGeom>
        </p:spPr>
      </p:pic>
      <p:pic>
        <p:nvPicPr>
          <p:cNvPr id="6" name="Picture 5"/>
          <p:cNvPicPr>
            <a:picLocks noChangeAspect="1"/>
          </p:cNvPicPr>
          <p:nvPr/>
        </p:nvPicPr>
        <p:blipFill>
          <a:blip r:embed="rId2"/>
          <a:stretch>
            <a:fillRect/>
          </a:stretch>
        </p:blipFill>
        <p:spPr>
          <a:xfrm>
            <a:off x="4262120" y="1851660"/>
            <a:ext cx="2467610" cy="1834515"/>
          </a:xfrm>
          <a:prstGeom prst="rect">
            <a:avLst/>
          </a:prstGeom>
        </p:spPr>
      </p:pic>
      <p:pic>
        <p:nvPicPr>
          <p:cNvPr id="8" name="Picture 7" descr="unc2"/>
          <p:cNvPicPr>
            <a:picLocks noChangeAspect="1"/>
          </p:cNvPicPr>
          <p:nvPr/>
        </p:nvPicPr>
        <p:blipFill>
          <a:blip r:embed="rId3"/>
          <a:stretch>
            <a:fillRect/>
          </a:stretch>
        </p:blipFill>
        <p:spPr>
          <a:xfrm flipV="1">
            <a:off x="3667125" y="3657600"/>
            <a:ext cx="3657600" cy="1219200"/>
          </a:xfrm>
          <a:prstGeom prst="rect">
            <a:avLst/>
          </a:prstGeom>
        </p:spPr>
      </p:pic>
      <p:pic>
        <p:nvPicPr>
          <p:cNvPr id="9" name="Picture 8"/>
          <p:cNvPicPr>
            <a:picLocks noChangeAspect="1"/>
          </p:cNvPicPr>
          <p:nvPr/>
        </p:nvPicPr>
        <p:blipFill>
          <a:blip r:embed="rId4"/>
          <a:stretch>
            <a:fillRect/>
          </a:stretch>
        </p:blipFill>
        <p:spPr>
          <a:xfrm>
            <a:off x="7462520" y="1932305"/>
            <a:ext cx="2522220" cy="2934970"/>
          </a:xfrm>
          <a:prstGeom prst="rect">
            <a:avLst/>
          </a:prstGeom>
        </p:spPr>
      </p:pic>
      <p:cxnSp>
        <p:nvCxnSpPr>
          <p:cNvPr id="10" name="Straight Arrow Connector 9"/>
          <p:cNvCxnSpPr/>
          <p:nvPr/>
        </p:nvCxnSpPr>
        <p:spPr>
          <a:xfrm flipV="1">
            <a:off x="3585210" y="3638550"/>
            <a:ext cx="5715" cy="123825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1" name="Text Box 10"/>
          <p:cNvSpPr txBox="1"/>
          <p:nvPr/>
        </p:nvSpPr>
        <p:spPr>
          <a:xfrm>
            <a:off x="3286125" y="4067175"/>
            <a:ext cx="361950" cy="368300"/>
          </a:xfrm>
          <a:prstGeom prst="rect">
            <a:avLst/>
          </a:prstGeom>
          <a:noFill/>
        </p:spPr>
        <p:txBody>
          <a:bodyPr wrap="square" rtlCol="0">
            <a:spAutoFit/>
          </a:bodyPr>
          <a:p>
            <a:r>
              <a:rPr lang="" altLang="en-US"/>
              <a:t>z</a:t>
            </a:r>
            <a:endParaRPr lang="" altLang="en-US"/>
          </a:p>
        </p:txBody>
      </p:sp>
      <p:sp>
        <p:nvSpPr>
          <p:cNvPr id="12" name="Text Box 11"/>
          <p:cNvSpPr txBox="1"/>
          <p:nvPr/>
        </p:nvSpPr>
        <p:spPr>
          <a:xfrm>
            <a:off x="4976495" y="4527550"/>
            <a:ext cx="2552700" cy="368300"/>
          </a:xfrm>
          <a:prstGeom prst="rect">
            <a:avLst/>
          </a:prstGeom>
          <a:noFill/>
        </p:spPr>
        <p:txBody>
          <a:bodyPr wrap="square" rtlCol="0">
            <a:spAutoFit/>
          </a:bodyPr>
          <a:p>
            <a:r>
              <a:rPr lang="" altLang="en-US">
                <a:solidFill>
                  <a:schemeClr val="bg1"/>
                </a:solidFill>
              </a:rPr>
              <a:t>c / rays</a:t>
            </a:r>
            <a:endParaRPr lang="" altLang="en-US">
              <a:solidFill>
                <a:schemeClr val="bg1"/>
              </a:solidFill>
            </a:endParaRPr>
          </a:p>
        </p:txBody>
      </p:sp>
      <p:cxnSp>
        <p:nvCxnSpPr>
          <p:cNvPr id="13" name="Straight Arrow Connector 12"/>
          <p:cNvCxnSpPr/>
          <p:nvPr/>
        </p:nvCxnSpPr>
        <p:spPr>
          <a:xfrm flipH="1" flipV="1">
            <a:off x="5446395" y="2047875"/>
            <a:ext cx="17780" cy="1533525"/>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4" name="Text Box 13"/>
          <p:cNvSpPr txBox="1"/>
          <p:nvPr/>
        </p:nvSpPr>
        <p:spPr>
          <a:xfrm>
            <a:off x="5293995" y="2354580"/>
            <a:ext cx="2263775" cy="368300"/>
          </a:xfrm>
          <a:prstGeom prst="rect">
            <a:avLst/>
          </a:prstGeom>
          <a:noFill/>
        </p:spPr>
        <p:txBody>
          <a:bodyPr wrap="square" rtlCol="0">
            <a:spAutoFit/>
          </a:bodyPr>
          <a:p>
            <a:r>
              <a:rPr lang="" altLang="en-US">
                <a:solidFill>
                  <a:schemeClr val="bg1"/>
                </a:solidFill>
              </a:rPr>
              <a:t>z</a:t>
            </a:r>
            <a:endParaRPr lang="" altLang="en-US">
              <a:solidFill>
                <a:schemeClr val="bg1"/>
              </a:solidFill>
            </a:endParaRPr>
          </a:p>
        </p:txBody>
      </p:sp>
      <p:cxnSp>
        <p:nvCxnSpPr>
          <p:cNvPr id="15" name="Straight Arrow Connector 14"/>
          <p:cNvCxnSpPr/>
          <p:nvPr/>
        </p:nvCxnSpPr>
        <p:spPr>
          <a:xfrm flipH="1" flipV="1">
            <a:off x="4267200" y="2124075"/>
            <a:ext cx="1000125" cy="150495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1"/>
          <p:nvPr/>
        </p:nvSpPr>
        <p:spPr>
          <a:xfrm>
            <a:off x="4032250" y="2698750"/>
            <a:ext cx="1637665" cy="368300"/>
          </a:xfrm>
          <a:prstGeom prst="rect">
            <a:avLst/>
          </a:prstGeom>
          <a:noFill/>
        </p:spPr>
        <p:txBody>
          <a:bodyPr wrap="square" rtlCol="0">
            <a:spAutoFit/>
          </a:bodyPr>
          <a:p>
            <a:r>
              <a:rPr lang="" altLang="en-US"/>
              <a:t>range</a:t>
            </a:r>
            <a:endParaRPr lang="" altLang="en-US"/>
          </a:p>
        </p:txBody>
      </p:sp>
      <p:cxnSp>
        <p:nvCxnSpPr>
          <p:cNvPr id="17" name="Straight Arrow Connector 16"/>
          <p:cNvCxnSpPr/>
          <p:nvPr/>
        </p:nvCxnSpPr>
        <p:spPr>
          <a:xfrm>
            <a:off x="3686175" y="4953000"/>
            <a:ext cx="3619500" cy="952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 name="Freeform 19"/>
          <p:cNvSpPr/>
          <p:nvPr/>
        </p:nvSpPr>
        <p:spPr>
          <a:xfrm>
            <a:off x="4356735" y="1811655"/>
            <a:ext cx="2314575" cy="190500"/>
          </a:xfrm>
          <a:custGeom>
            <a:avLst/>
            <a:gdLst>
              <a:gd name="connisteX0" fmla="*/ 0 w 2314575"/>
              <a:gd name="connsiteY0" fmla="*/ 162105 h 190680"/>
              <a:gd name="connisteX1" fmla="*/ 1104900 w 2314575"/>
              <a:gd name="connsiteY1" fmla="*/ 180 h 190680"/>
              <a:gd name="connisteX2" fmla="*/ 2314575 w 2314575"/>
              <a:gd name="connsiteY2" fmla="*/ 190680 h 190680"/>
            </a:gdLst>
            <a:ahLst/>
            <a:cxnLst>
              <a:cxn ang="0">
                <a:pos x="connisteX0" y="connsiteY0"/>
              </a:cxn>
              <a:cxn ang="0">
                <a:pos x="connisteX1" y="connsiteY1"/>
              </a:cxn>
              <a:cxn ang="0">
                <a:pos x="connisteX2" y="connsiteY2"/>
              </a:cxn>
            </a:cxnLst>
            <a:rect l="l" t="t" r="r" b="b"/>
            <a:pathLst>
              <a:path w="2314575" h="190681">
                <a:moveTo>
                  <a:pt x="0" y="162106"/>
                </a:moveTo>
                <a:cubicBezTo>
                  <a:pt x="196850" y="125911"/>
                  <a:pt x="641985" y="-5534"/>
                  <a:pt x="1104900" y="181"/>
                </a:cubicBezTo>
                <a:cubicBezTo>
                  <a:pt x="1567815" y="5896"/>
                  <a:pt x="2094865" y="149406"/>
                  <a:pt x="2314575" y="190681"/>
                </a:cubicBezTo>
              </a:path>
            </a:pathLst>
          </a:custGeom>
          <a:noFill/>
          <a:ln>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1" name="Text Box 20"/>
          <p:cNvSpPr txBox="1"/>
          <p:nvPr/>
        </p:nvSpPr>
        <p:spPr>
          <a:xfrm>
            <a:off x="4964430" y="1498600"/>
            <a:ext cx="2552700" cy="368300"/>
          </a:xfrm>
          <a:prstGeom prst="rect">
            <a:avLst/>
          </a:prstGeom>
          <a:noFill/>
        </p:spPr>
        <p:txBody>
          <a:bodyPr wrap="square" rtlCol="0">
            <a:spAutoFit/>
          </a:bodyPr>
          <a:p>
            <a:r>
              <a:rPr lang="en-US" altLang="en-US">
                <a:solidFill>
                  <a:schemeClr val="tx1"/>
                </a:solidFill>
              </a:rPr>
              <a:t>c / rays</a:t>
            </a:r>
            <a:endParaRPr lang="en-US" altLang="en-US">
              <a:solidFill>
                <a:schemeClr val="tx1"/>
              </a:solidFill>
            </a:endParaRPr>
          </a:p>
        </p:txBody>
      </p:sp>
      <p:cxnSp>
        <p:nvCxnSpPr>
          <p:cNvPr id="22" name="Straight Arrow Connector 21"/>
          <p:cNvCxnSpPr/>
          <p:nvPr/>
        </p:nvCxnSpPr>
        <p:spPr>
          <a:xfrm flipV="1">
            <a:off x="8729980" y="2124075"/>
            <a:ext cx="13970" cy="262890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23" name="Text Box 22"/>
          <p:cNvSpPr txBox="1"/>
          <p:nvPr/>
        </p:nvSpPr>
        <p:spPr>
          <a:xfrm>
            <a:off x="8587105" y="3067050"/>
            <a:ext cx="2263775" cy="368300"/>
          </a:xfrm>
          <a:prstGeom prst="rect">
            <a:avLst/>
          </a:prstGeom>
          <a:noFill/>
        </p:spPr>
        <p:txBody>
          <a:bodyPr wrap="square" rtlCol="0">
            <a:spAutoFit/>
          </a:bodyPr>
          <a:p>
            <a:r>
              <a:rPr lang="en-US" altLang="en-US">
                <a:solidFill>
                  <a:schemeClr val="bg1"/>
                </a:solidFill>
              </a:rPr>
              <a:t>z</a:t>
            </a:r>
            <a:endParaRPr lang="en-US" altLang="en-US">
              <a:solidFill>
                <a:schemeClr val="bg1"/>
              </a:solidFill>
            </a:endParaRPr>
          </a:p>
        </p:txBody>
      </p:sp>
      <p:cxnSp>
        <p:nvCxnSpPr>
          <p:cNvPr id="24" name="Straight Arrow Connector 23"/>
          <p:cNvCxnSpPr/>
          <p:nvPr/>
        </p:nvCxnSpPr>
        <p:spPr>
          <a:xfrm>
            <a:off x="8731250" y="4749800"/>
            <a:ext cx="1160145" cy="762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25" name="Text Box 24"/>
          <p:cNvSpPr txBox="1"/>
          <p:nvPr/>
        </p:nvSpPr>
        <p:spPr>
          <a:xfrm>
            <a:off x="9154795" y="4549140"/>
            <a:ext cx="2263775" cy="368300"/>
          </a:xfrm>
          <a:prstGeom prst="rect">
            <a:avLst/>
          </a:prstGeom>
          <a:noFill/>
        </p:spPr>
        <p:txBody>
          <a:bodyPr wrap="square" rtlCol="0">
            <a:spAutoFit/>
          </a:bodyPr>
          <a:p>
            <a:r>
              <a:rPr lang="" altLang="en-US">
                <a:solidFill>
                  <a:schemeClr val="bg1"/>
                </a:solidFill>
              </a:rPr>
              <a:t>x</a:t>
            </a:r>
            <a:endParaRPr lang="" altLang="en-US">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26" name="Group 125"/>
          <p:cNvGrpSpPr/>
          <p:nvPr/>
        </p:nvGrpSpPr>
        <p:grpSpPr>
          <a:xfrm rot="0">
            <a:off x="6204585" y="3038475"/>
            <a:ext cx="1025525" cy="712470"/>
            <a:chOff x="7393" y="6134"/>
            <a:chExt cx="1615" cy="1122"/>
          </a:xfrm>
        </p:grpSpPr>
        <p:sp>
          <p:nvSpPr>
            <p:cNvPr id="127" name="Freeform 126"/>
            <p:cNvSpPr/>
            <p:nvPr/>
          </p:nvSpPr>
          <p:spPr>
            <a:xfrm>
              <a:off x="7393" y="6134"/>
              <a:ext cx="810" cy="1123"/>
            </a:xfrm>
            <a:custGeom>
              <a:avLst/>
              <a:gdLst>
                <a:gd name="connisteX0" fmla="*/ 0 w 514350"/>
                <a:gd name="connsiteY0" fmla="*/ 712851 h 712851"/>
                <a:gd name="connisteX1" fmla="*/ 140335 w 514350"/>
                <a:gd name="connsiteY1" fmla="*/ 643636 h 712851"/>
                <a:gd name="connisteX2" fmla="*/ 264160 w 514350"/>
                <a:gd name="connsiteY2" fmla="*/ 462661 h 712851"/>
                <a:gd name="connisteX3" fmla="*/ 352425 w 514350"/>
                <a:gd name="connsiteY3" fmla="*/ 241681 h 712851"/>
                <a:gd name="connisteX4" fmla="*/ 433705 w 514350"/>
                <a:gd name="connsiteY4" fmla="*/ 60706 h 712851"/>
                <a:gd name="connisteX5" fmla="*/ 483235 w 514350"/>
                <a:gd name="connsiteY5" fmla="*/ 5461 h 712851"/>
                <a:gd name="connisteX6" fmla="*/ 514350 w 514350"/>
                <a:gd name="connsiteY6" fmla="*/ 3556 h 712851"/>
                <a:gd name="connisteX7" fmla="*/ 514350 w 514350"/>
                <a:gd name="connsiteY7" fmla="*/ 1016 h 71285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4350" h="712852">
                  <a:moveTo>
                    <a:pt x="0" y="712852"/>
                  </a:moveTo>
                  <a:cubicBezTo>
                    <a:pt x="25400" y="702692"/>
                    <a:pt x="87630" y="693802"/>
                    <a:pt x="140335" y="643637"/>
                  </a:cubicBezTo>
                  <a:cubicBezTo>
                    <a:pt x="193040" y="593472"/>
                    <a:pt x="221615" y="543307"/>
                    <a:pt x="264160" y="462662"/>
                  </a:cubicBezTo>
                  <a:cubicBezTo>
                    <a:pt x="306705" y="382017"/>
                    <a:pt x="318770" y="322327"/>
                    <a:pt x="352425" y="241682"/>
                  </a:cubicBezTo>
                  <a:cubicBezTo>
                    <a:pt x="386080" y="161037"/>
                    <a:pt x="407670" y="107697"/>
                    <a:pt x="433705" y="60707"/>
                  </a:cubicBezTo>
                  <a:cubicBezTo>
                    <a:pt x="459740" y="13717"/>
                    <a:pt x="467360" y="16892"/>
                    <a:pt x="483235" y="5462"/>
                  </a:cubicBezTo>
                  <a:cubicBezTo>
                    <a:pt x="499110" y="-5968"/>
                    <a:pt x="508000" y="4192"/>
                    <a:pt x="514350" y="3557"/>
                  </a:cubicBezTo>
                </a:path>
              </a:pathLst>
            </a:cu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8" name="Freeform 127"/>
            <p:cNvSpPr/>
            <p:nvPr/>
          </p:nvSpPr>
          <p:spPr>
            <a:xfrm flipH="1">
              <a:off x="8164" y="6134"/>
              <a:ext cx="844" cy="1123"/>
            </a:xfrm>
            <a:custGeom>
              <a:avLst/>
              <a:gdLst>
                <a:gd name="connisteX0" fmla="*/ 0 w 514350"/>
                <a:gd name="connsiteY0" fmla="*/ 712851 h 712851"/>
                <a:gd name="connisteX1" fmla="*/ 140335 w 514350"/>
                <a:gd name="connsiteY1" fmla="*/ 643636 h 712851"/>
                <a:gd name="connisteX2" fmla="*/ 264160 w 514350"/>
                <a:gd name="connsiteY2" fmla="*/ 462661 h 712851"/>
                <a:gd name="connisteX3" fmla="*/ 352425 w 514350"/>
                <a:gd name="connsiteY3" fmla="*/ 241681 h 712851"/>
                <a:gd name="connisteX4" fmla="*/ 433705 w 514350"/>
                <a:gd name="connsiteY4" fmla="*/ 60706 h 712851"/>
                <a:gd name="connisteX5" fmla="*/ 483235 w 514350"/>
                <a:gd name="connsiteY5" fmla="*/ 5461 h 712851"/>
                <a:gd name="connisteX6" fmla="*/ 514350 w 514350"/>
                <a:gd name="connsiteY6" fmla="*/ 3556 h 712851"/>
                <a:gd name="connisteX7" fmla="*/ 514350 w 514350"/>
                <a:gd name="connsiteY7" fmla="*/ 1016 h 71285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4350" h="712852">
                  <a:moveTo>
                    <a:pt x="0" y="712852"/>
                  </a:moveTo>
                  <a:cubicBezTo>
                    <a:pt x="25400" y="702692"/>
                    <a:pt x="87630" y="693802"/>
                    <a:pt x="140335" y="643637"/>
                  </a:cubicBezTo>
                  <a:cubicBezTo>
                    <a:pt x="193040" y="593472"/>
                    <a:pt x="221615" y="543307"/>
                    <a:pt x="264160" y="462662"/>
                  </a:cubicBezTo>
                  <a:cubicBezTo>
                    <a:pt x="306705" y="382017"/>
                    <a:pt x="318770" y="322327"/>
                    <a:pt x="352425" y="241682"/>
                  </a:cubicBezTo>
                  <a:cubicBezTo>
                    <a:pt x="386080" y="161037"/>
                    <a:pt x="407670" y="107697"/>
                    <a:pt x="433705" y="60707"/>
                  </a:cubicBezTo>
                  <a:cubicBezTo>
                    <a:pt x="459740" y="13717"/>
                    <a:pt x="467360" y="16892"/>
                    <a:pt x="483235" y="5462"/>
                  </a:cubicBezTo>
                  <a:cubicBezTo>
                    <a:pt x="499110" y="-5968"/>
                    <a:pt x="508000" y="4192"/>
                    <a:pt x="514350" y="3557"/>
                  </a:cubicBezTo>
                </a:path>
              </a:pathLst>
            </a:cu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cxnSp>
        <p:nvCxnSpPr>
          <p:cNvPr id="10" name="Straight Arrow Connector 9"/>
          <p:cNvCxnSpPr/>
          <p:nvPr/>
        </p:nvCxnSpPr>
        <p:spPr>
          <a:xfrm flipV="1">
            <a:off x="2628265" y="2520950"/>
            <a:ext cx="5715" cy="123825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2628265" y="3757930"/>
            <a:ext cx="1651000" cy="508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 name="Text Box 3"/>
          <p:cNvSpPr txBox="1"/>
          <p:nvPr/>
        </p:nvSpPr>
        <p:spPr>
          <a:xfrm>
            <a:off x="2038365" y="2538751"/>
            <a:ext cx="1012553" cy="231140"/>
          </a:xfrm>
          <a:prstGeom prst="rect">
            <a:avLst/>
          </a:prstGeom>
          <a:noFill/>
        </p:spPr>
        <p:txBody>
          <a:bodyPr wrap="square" rtlCol="0">
            <a:spAutoFit/>
          </a:bodyPr>
          <a:p>
            <a:pPr algn="ctr"/>
            <a:r>
              <a:rPr lang="" altLang="en-US" sz="1400" baseline="-25000"/>
              <a:t>1</a:t>
            </a:r>
            <a:endParaRPr lang="" altLang="en-US" sz="1400" baseline="-25000"/>
          </a:p>
        </p:txBody>
      </p:sp>
      <p:sp>
        <p:nvSpPr>
          <p:cNvPr id="5" name="Text Box 4"/>
          <p:cNvSpPr txBox="1"/>
          <p:nvPr/>
        </p:nvSpPr>
        <p:spPr>
          <a:xfrm>
            <a:off x="2038365" y="3541416"/>
            <a:ext cx="1012553" cy="231140"/>
          </a:xfrm>
          <a:prstGeom prst="rect">
            <a:avLst/>
          </a:prstGeom>
          <a:noFill/>
        </p:spPr>
        <p:txBody>
          <a:bodyPr wrap="square" rtlCol="0">
            <a:spAutoFit/>
          </a:bodyPr>
          <a:p>
            <a:pPr algn="ctr"/>
            <a:r>
              <a:rPr lang="" altLang="en-US" sz="1400" baseline="-25000"/>
              <a:t>0</a:t>
            </a:r>
            <a:endParaRPr lang="" altLang="en-US" sz="1400" baseline="-25000"/>
          </a:p>
        </p:txBody>
      </p:sp>
      <p:cxnSp>
        <p:nvCxnSpPr>
          <p:cNvPr id="16" name="Straight Arrow Connector 15"/>
          <p:cNvCxnSpPr/>
          <p:nvPr/>
        </p:nvCxnSpPr>
        <p:spPr>
          <a:xfrm flipV="1">
            <a:off x="4388485" y="2520315"/>
            <a:ext cx="5715" cy="123825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4388485" y="3757295"/>
            <a:ext cx="1651000" cy="508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V="1">
            <a:off x="6114415" y="2514600"/>
            <a:ext cx="5715" cy="123825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114415" y="3751580"/>
            <a:ext cx="1651000" cy="508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6680200" y="3023235"/>
            <a:ext cx="18288" cy="182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4" name="Oval 33"/>
          <p:cNvSpPr/>
          <p:nvPr/>
        </p:nvSpPr>
        <p:spPr>
          <a:xfrm>
            <a:off x="6597650" y="3157220"/>
            <a:ext cx="18288" cy="182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5" name="Oval 34"/>
          <p:cNvSpPr/>
          <p:nvPr/>
        </p:nvSpPr>
        <p:spPr>
          <a:xfrm>
            <a:off x="6817360" y="3175635"/>
            <a:ext cx="18288" cy="182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6" name="Oval 35"/>
          <p:cNvSpPr/>
          <p:nvPr/>
        </p:nvSpPr>
        <p:spPr>
          <a:xfrm>
            <a:off x="6784340" y="3099435"/>
            <a:ext cx="18288" cy="182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7" name="Oval 36"/>
          <p:cNvSpPr/>
          <p:nvPr/>
        </p:nvSpPr>
        <p:spPr>
          <a:xfrm>
            <a:off x="7390765" y="3580765"/>
            <a:ext cx="18288" cy="182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8" name="Oval 37"/>
          <p:cNvSpPr/>
          <p:nvPr/>
        </p:nvSpPr>
        <p:spPr>
          <a:xfrm>
            <a:off x="7444740" y="3474720"/>
            <a:ext cx="18288" cy="182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6" name="Text Box 45"/>
          <p:cNvSpPr txBox="1"/>
          <p:nvPr/>
        </p:nvSpPr>
        <p:spPr>
          <a:xfrm>
            <a:off x="3113405" y="2480945"/>
            <a:ext cx="614680" cy="245110"/>
          </a:xfrm>
          <a:prstGeom prst="rect">
            <a:avLst/>
          </a:prstGeom>
          <a:noFill/>
        </p:spPr>
        <p:txBody>
          <a:bodyPr wrap="square" rtlCol="0">
            <a:spAutoFit/>
          </a:bodyPr>
          <a:p>
            <a:pPr algn="ctr"/>
            <a:r>
              <a:rPr lang="" altLang="en-US" sz="1000" i="1"/>
              <a:t>m0</a:t>
            </a:r>
            <a:endParaRPr lang="" altLang="en-US" sz="1000" i="1"/>
          </a:p>
        </p:txBody>
      </p:sp>
      <p:sp>
        <p:nvSpPr>
          <p:cNvPr id="47" name="Text Box 46"/>
          <p:cNvSpPr txBox="1"/>
          <p:nvPr/>
        </p:nvSpPr>
        <p:spPr>
          <a:xfrm>
            <a:off x="4951095" y="2480945"/>
            <a:ext cx="614680" cy="245110"/>
          </a:xfrm>
          <a:prstGeom prst="rect">
            <a:avLst/>
          </a:prstGeom>
          <a:noFill/>
        </p:spPr>
        <p:txBody>
          <a:bodyPr wrap="square" rtlCol="0">
            <a:spAutoFit/>
          </a:bodyPr>
          <a:p>
            <a:pPr algn="ctr"/>
            <a:r>
              <a:rPr lang="en-US" altLang="en-US" sz="1000" i="1"/>
              <a:t>m0</a:t>
            </a:r>
            <a:endParaRPr lang="en-US" altLang="en-US" sz="1000" i="1"/>
          </a:p>
        </p:txBody>
      </p:sp>
      <p:sp>
        <p:nvSpPr>
          <p:cNvPr id="48" name="Text Box 47"/>
          <p:cNvSpPr txBox="1"/>
          <p:nvPr/>
        </p:nvSpPr>
        <p:spPr>
          <a:xfrm>
            <a:off x="6657975" y="2474595"/>
            <a:ext cx="614680" cy="245110"/>
          </a:xfrm>
          <a:prstGeom prst="rect">
            <a:avLst/>
          </a:prstGeom>
          <a:noFill/>
        </p:spPr>
        <p:txBody>
          <a:bodyPr wrap="square" rtlCol="0">
            <a:spAutoFit/>
          </a:bodyPr>
          <a:p>
            <a:pPr algn="ctr"/>
            <a:r>
              <a:rPr lang="en-US" altLang="en-US" sz="1000" i="1"/>
              <a:t>m</a:t>
            </a:r>
            <a:r>
              <a:rPr lang="" altLang="en-US" sz="1000" i="1"/>
              <a:t>1</a:t>
            </a:r>
            <a:endParaRPr lang="" altLang="en-US" sz="1000" i="1"/>
          </a:p>
        </p:txBody>
      </p:sp>
      <p:pic>
        <p:nvPicPr>
          <p:cNvPr id="52" name="Picture 51" descr="m0_start"/>
          <p:cNvPicPr>
            <a:picLocks noChangeAspect="1"/>
          </p:cNvPicPr>
          <p:nvPr/>
        </p:nvPicPr>
        <p:blipFill>
          <a:blip r:embed="rId1"/>
          <a:stretch>
            <a:fillRect/>
          </a:stretch>
        </p:blipFill>
        <p:spPr>
          <a:xfrm flipV="1">
            <a:off x="2697480" y="1917065"/>
            <a:ext cx="1576070" cy="525145"/>
          </a:xfrm>
          <a:prstGeom prst="rect">
            <a:avLst/>
          </a:prstGeom>
        </p:spPr>
      </p:pic>
      <p:pic>
        <p:nvPicPr>
          <p:cNvPr id="53" name="Picture 52" descr="m0_start"/>
          <p:cNvPicPr>
            <a:picLocks noChangeAspect="1"/>
          </p:cNvPicPr>
          <p:nvPr/>
        </p:nvPicPr>
        <p:blipFill>
          <a:blip r:embed="rId1"/>
          <a:stretch>
            <a:fillRect/>
          </a:stretch>
        </p:blipFill>
        <p:spPr>
          <a:xfrm flipV="1">
            <a:off x="4451985" y="1916430"/>
            <a:ext cx="1576070" cy="525780"/>
          </a:xfrm>
          <a:prstGeom prst="rect">
            <a:avLst/>
          </a:prstGeom>
        </p:spPr>
      </p:pic>
      <p:pic>
        <p:nvPicPr>
          <p:cNvPr id="54" name="Picture 53" descr="m1_start"/>
          <p:cNvPicPr>
            <a:picLocks noChangeAspect="1"/>
          </p:cNvPicPr>
          <p:nvPr/>
        </p:nvPicPr>
        <p:blipFill>
          <a:blip r:embed="rId2"/>
          <a:stretch>
            <a:fillRect/>
          </a:stretch>
        </p:blipFill>
        <p:spPr>
          <a:xfrm flipV="1">
            <a:off x="6151880" y="1917065"/>
            <a:ext cx="1576070" cy="525145"/>
          </a:xfrm>
          <a:prstGeom prst="rect">
            <a:avLst/>
          </a:prstGeom>
        </p:spPr>
      </p:pic>
      <p:sp>
        <p:nvSpPr>
          <p:cNvPr id="55" name="Text Box 54"/>
          <p:cNvSpPr txBox="1"/>
          <p:nvPr/>
        </p:nvSpPr>
        <p:spPr>
          <a:xfrm>
            <a:off x="2885455" y="3691276"/>
            <a:ext cx="1012553" cy="229870"/>
          </a:xfrm>
          <a:prstGeom prst="rect">
            <a:avLst/>
          </a:prstGeom>
          <a:noFill/>
        </p:spPr>
        <p:txBody>
          <a:bodyPr wrap="square" rtlCol="0">
            <a:spAutoFit/>
          </a:bodyPr>
          <a:p>
            <a:pPr algn="ctr"/>
            <a:r>
              <a:rPr lang="" altLang="en-US" sz="900"/>
              <a:t>z</a:t>
            </a:r>
            <a:endParaRPr lang="" altLang="en-US" sz="900" baseline="-25000"/>
          </a:p>
        </p:txBody>
      </p:sp>
      <p:sp>
        <p:nvSpPr>
          <p:cNvPr id="56" name="Text Box 55"/>
          <p:cNvSpPr txBox="1"/>
          <p:nvPr/>
        </p:nvSpPr>
        <p:spPr>
          <a:xfrm>
            <a:off x="4707270" y="3691276"/>
            <a:ext cx="1012553" cy="229870"/>
          </a:xfrm>
          <a:prstGeom prst="rect">
            <a:avLst/>
          </a:prstGeom>
          <a:noFill/>
        </p:spPr>
        <p:txBody>
          <a:bodyPr wrap="square" rtlCol="0">
            <a:spAutoFit/>
          </a:bodyPr>
          <a:p>
            <a:pPr algn="ctr"/>
            <a:r>
              <a:rPr lang="en-US" altLang="en-US" sz="900"/>
              <a:t>z</a:t>
            </a:r>
            <a:endParaRPr lang="en-US" altLang="en-US" sz="900" baseline="-25000"/>
          </a:p>
        </p:txBody>
      </p:sp>
      <p:sp>
        <p:nvSpPr>
          <p:cNvPr id="57" name="Text Box 56"/>
          <p:cNvSpPr txBox="1"/>
          <p:nvPr/>
        </p:nvSpPr>
        <p:spPr>
          <a:xfrm>
            <a:off x="6417325" y="3691276"/>
            <a:ext cx="1012553" cy="229870"/>
          </a:xfrm>
          <a:prstGeom prst="rect">
            <a:avLst/>
          </a:prstGeom>
          <a:noFill/>
        </p:spPr>
        <p:txBody>
          <a:bodyPr wrap="square" rtlCol="0">
            <a:spAutoFit/>
          </a:bodyPr>
          <a:p>
            <a:pPr algn="ctr"/>
            <a:r>
              <a:rPr lang="en-US" altLang="en-US" sz="900"/>
              <a:t>z</a:t>
            </a:r>
            <a:endParaRPr lang="en-US" altLang="en-US" sz="900" baseline="-25000"/>
          </a:p>
        </p:txBody>
      </p:sp>
      <p:cxnSp>
        <p:nvCxnSpPr>
          <p:cNvPr id="67" name="Straight Connector 66"/>
          <p:cNvCxnSpPr/>
          <p:nvPr/>
        </p:nvCxnSpPr>
        <p:spPr>
          <a:xfrm flipH="1">
            <a:off x="2943225" y="1919605"/>
            <a:ext cx="2540" cy="524510"/>
          </a:xfrm>
          <a:prstGeom prst="line">
            <a:avLst/>
          </a:prstGeom>
          <a:ln w="635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H="1">
            <a:off x="5024755" y="1918335"/>
            <a:ext cx="2540" cy="524510"/>
          </a:xfrm>
          <a:prstGeom prst="line">
            <a:avLst/>
          </a:prstGeom>
          <a:ln w="635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a:off x="6727825" y="1915795"/>
            <a:ext cx="2540" cy="524510"/>
          </a:xfrm>
          <a:prstGeom prst="line">
            <a:avLst/>
          </a:prstGeom>
          <a:ln w="635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nvGrpSpPr>
          <p:cNvPr id="85" name="Group 84"/>
          <p:cNvGrpSpPr/>
          <p:nvPr/>
        </p:nvGrpSpPr>
        <p:grpSpPr>
          <a:xfrm>
            <a:off x="4453255" y="3034665"/>
            <a:ext cx="1024890" cy="721995"/>
            <a:chOff x="7013" y="4779"/>
            <a:chExt cx="1614" cy="1137"/>
          </a:xfrm>
        </p:grpSpPr>
        <p:cxnSp>
          <p:nvCxnSpPr>
            <p:cNvPr id="61" name="Straight Connector 60"/>
            <p:cNvCxnSpPr>
              <a:stCxn id="60" idx="2"/>
            </p:cNvCxnSpPr>
            <p:nvPr/>
          </p:nvCxnSpPr>
          <p:spPr>
            <a:xfrm flipH="1" flipV="1">
              <a:off x="7804" y="4786"/>
              <a:ext cx="2" cy="1128"/>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H="1" flipV="1">
              <a:off x="8177" y="5481"/>
              <a:ext cx="2" cy="432"/>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7452" y="5484"/>
              <a:ext cx="2" cy="432"/>
            </a:xfrm>
            <a:prstGeom prst="line">
              <a:avLst/>
            </a:prstGeom>
          </p:spPr>
          <p:style>
            <a:lnRef idx="1">
              <a:schemeClr val="accent1"/>
            </a:lnRef>
            <a:fillRef idx="0">
              <a:schemeClr val="accent1"/>
            </a:fillRef>
            <a:effectRef idx="0">
              <a:schemeClr val="accent1"/>
            </a:effectRef>
            <a:fontRef idx="minor">
              <a:schemeClr val="tx1"/>
            </a:fontRef>
          </p:style>
        </p:cxnSp>
        <p:sp>
          <p:nvSpPr>
            <p:cNvPr id="64" name="Oval 63"/>
            <p:cNvSpPr/>
            <p:nvPr/>
          </p:nvSpPr>
          <p:spPr>
            <a:xfrm>
              <a:off x="7436" y="5456"/>
              <a:ext cx="26" cy="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5" name="Oval 64"/>
            <p:cNvSpPr/>
            <p:nvPr/>
          </p:nvSpPr>
          <p:spPr>
            <a:xfrm>
              <a:off x="7790" y="4779"/>
              <a:ext cx="26" cy="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6" name="Oval 65"/>
            <p:cNvSpPr/>
            <p:nvPr/>
          </p:nvSpPr>
          <p:spPr>
            <a:xfrm>
              <a:off x="8164" y="5455"/>
              <a:ext cx="26" cy="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nvGrpSpPr>
            <p:cNvPr id="84" name="Group 83"/>
            <p:cNvGrpSpPr/>
            <p:nvPr/>
          </p:nvGrpSpPr>
          <p:grpSpPr>
            <a:xfrm>
              <a:off x="7013" y="4794"/>
              <a:ext cx="1615" cy="1122"/>
              <a:chOff x="7393" y="6134"/>
              <a:chExt cx="1615" cy="1122"/>
            </a:xfrm>
          </p:grpSpPr>
          <p:sp>
            <p:nvSpPr>
              <p:cNvPr id="82" name="Freeform 81"/>
              <p:cNvSpPr/>
              <p:nvPr/>
            </p:nvSpPr>
            <p:spPr>
              <a:xfrm>
                <a:off x="7393" y="6134"/>
                <a:ext cx="810" cy="1123"/>
              </a:xfrm>
              <a:custGeom>
                <a:avLst/>
                <a:gdLst>
                  <a:gd name="connisteX0" fmla="*/ 0 w 514350"/>
                  <a:gd name="connsiteY0" fmla="*/ 712851 h 712851"/>
                  <a:gd name="connisteX1" fmla="*/ 140335 w 514350"/>
                  <a:gd name="connsiteY1" fmla="*/ 643636 h 712851"/>
                  <a:gd name="connisteX2" fmla="*/ 264160 w 514350"/>
                  <a:gd name="connsiteY2" fmla="*/ 462661 h 712851"/>
                  <a:gd name="connisteX3" fmla="*/ 352425 w 514350"/>
                  <a:gd name="connsiteY3" fmla="*/ 241681 h 712851"/>
                  <a:gd name="connisteX4" fmla="*/ 433705 w 514350"/>
                  <a:gd name="connsiteY4" fmla="*/ 60706 h 712851"/>
                  <a:gd name="connisteX5" fmla="*/ 483235 w 514350"/>
                  <a:gd name="connsiteY5" fmla="*/ 5461 h 712851"/>
                  <a:gd name="connisteX6" fmla="*/ 514350 w 514350"/>
                  <a:gd name="connsiteY6" fmla="*/ 3556 h 712851"/>
                  <a:gd name="connisteX7" fmla="*/ 514350 w 514350"/>
                  <a:gd name="connsiteY7" fmla="*/ 1016 h 71285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4350" h="712852">
                    <a:moveTo>
                      <a:pt x="0" y="712852"/>
                    </a:moveTo>
                    <a:cubicBezTo>
                      <a:pt x="25400" y="702692"/>
                      <a:pt x="87630" y="693802"/>
                      <a:pt x="140335" y="643637"/>
                    </a:cubicBezTo>
                    <a:cubicBezTo>
                      <a:pt x="193040" y="593472"/>
                      <a:pt x="221615" y="543307"/>
                      <a:pt x="264160" y="462662"/>
                    </a:cubicBezTo>
                    <a:cubicBezTo>
                      <a:pt x="306705" y="382017"/>
                      <a:pt x="318770" y="322327"/>
                      <a:pt x="352425" y="241682"/>
                    </a:cubicBezTo>
                    <a:cubicBezTo>
                      <a:pt x="386080" y="161037"/>
                      <a:pt x="407670" y="107697"/>
                      <a:pt x="433705" y="60707"/>
                    </a:cubicBezTo>
                    <a:cubicBezTo>
                      <a:pt x="459740" y="13717"/>
                      <a:pt x="467360" y="16892"/>
                      <a:pt x="483235" y="5462"/>
                    </a:cubicBezTo>
                    <a:cubicBezTo>
                      <a:pt x="499110" y="-5968"/>
                      <a:pt x="508000" y="4192"/>
                      <a:pt x="514350" y="3557"/>
                    </a:cubicBezTo>
                  </a:path>
                </a:pathLst>
              </a:cu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3" name="Freeform 82"/>
              <p:cNvSpPr/>
              <p:nvPr/>
            </p:nvSpPr>
            <p:spPr>
              <a:xfrm flipH="1">
                <a:off x="8164" y="6134"/>
                <a:ext cx="844" cy="1123"/>
              </a:xfrm>
              <a:custGeom>
                <a:avLst/>
                <a:gdLst>
                  <a:gd name="connisteX0" fmla="*/ 0 w 514350"/>
                  <a:gd name="connsiteY0" fmla="*/ 712851 h 712851"/>
                  <a:gd name="connisteX1" fmla="*/ 140335 w 514350"/>
                  <a:gd name="connsiteY1" fmla="*/ 643636 h 712851"/>
                  <a:gd name="connisteX2" fmla="*/ 264160 w 514350"/>
                  <a:gd name="connsiteY2" fmla="*/ 462661 h 712851"/>
                  <a:gd name="connisteX3" fmla="*/ 352425 w 514350"/>
                  <a:gd name="connsiteY3" fmla="*/ 241681 h 712851"/>
                  <a:gd name="connisteX4" fmla="*/ 433705 w 514350"/>
                  <a:gd name="connsiteY4" fmla="*/ 60706 h 712851"/>
                  <a:gd name="connisteX5" fmla="*/ 483235 w 514350"/>
                  <a:gd name="connsiteY5" fmla="*/ 5461 h 712851"/>
                  <a:gd name="connisteX6" fmla="*/ 514350 w 514350"/>
                  <a:gd name="connsiteY6" fmla="*/ 3556 h 712851"/>
                  <a:gd name="connisteX7" fmla="*/ 514350 w 514350"/>
                  <a:gd name="connsiteY7" fmla="*/ 1016 h 71285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4350" h="712852">
                    <a:moveTo>
                      <a:pt x="0" y="712852"/>
                    </a:moveTo>
                    <a:cubicBezTo>
                      <a:pt x="25400" y="702692"/>
                      <a:pt x="87630" y="693802"/>
                      <a:pt x="140335" y="643637"/>
                    </a:cubicBezTo>
                    <a:cubicBezTo>
                      <a:pt x="193040" y="593472"/>
                      <a:pt x="221615" y="543307"/>
                      <a:pt x="264160" y="462662"/>
                    </a:cubicBezTo>
                    <a:cubicBezTo>
                      <a:pt x="306705" y="382017"/>
                      <a:pt x="318770" y="322327"/>
                      <a:pt x="352425" y="241682"/>
                    </a:cubicBezTo>
                    <a:cubicBezTo>
                      <a:pt x="386080" y="161037"/>
                      <a:pt x="407670" y="107697"/>
                      <a:pt x="433705" y="60707"/>
                    </a:cubicBezTo>
                    <a:cubicBezTo>
                      <a:pt x="459740" y="13717"/>
                      <a:pt x="467360" y="16892"/>
                      <a:pt x="483235" y="5462"/>
                    </a:cubicBezTo>
                    <a:cubicBezTo>
                      <a:pt x="499110" y="-5968"/>
                      <a:pt x="508000" y="4192"/>
                      <a:pt x="514350" y="3557"/>
                    </a:cubicBezTo>
                  </a:path>
                </a:pathLst>
              </a:cu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grpSp>
      <p:grpSp>
        <p:nvGrpSpPr>
          <p:cNvPr id="98" name="Group 97"/>
          <p:cNvGrpSpPr/>
          <p:nvPr/>
        </p:nvGrpSpPr>
        <p:grpSpPr>
          <a:xfrm>
            <a:off x="5565140" y="3480435"/>
            <a:ext cx="268605" cy="277495"/>
            <a:chOff x="7088" y="5283"/>
            <a:chExt cx="1615" cy="1122"/>
          </a:xfrm>
        </p:grpSpPr>
        <p:sp>
          <p:nvSpPr>
            <p:cNvPr id="96" name="Freeform 95"/>
            <p:cNvSpPr/>
            <p:nvPr/>
          </p:nvSpPr>
          <p:spPr>
            <a:xfrm>
              <a:off x="7088" y="5283"/>
              <a:ext cx="810" cy="1123"/>
            </a:xfrm>
            <a:custGeom>
              <a:avLst/>
              <a:gdLst>
                <a:gd name="connisteX0" fmla="*/ 0 w 514350"/>
                <a:gd name="connsiteY0" fmla="*/ 712851 h 712851"/>
                <a:gd name="connisteX1" fmla="*/ 140335 w 514350"/>
                <a:gd name="connsiteY1" fmla="*/ 643636 h 712851"/>
                <a:gd name="connisteX2" fmla="*/ 264160 w 514350"/>
                <a:gd name="connsiteY2" fmla="*/ 462661 h 712851"/>
                <a:gd name="connisteX3" fmla="*/ 352425 w 514350"/>
                <a:gd name="connsiteY3" fmla="*/ 241681 h 712851"/>
                <a:gd name="connisteX4" fmla="*/ 433705 w 514350"/>
                <a:gd name="connsiteY4" fmla="*/ 60706 h 712851"/>
                <a:gd name="connisteX5" fmla="*/ 483235 w 514350"/>
                <a:gd name="connsiteY5" fmla="*/ 5461 h 712851"/>
                <a:gd name="connisteX6" fmla="*/ 514350 w 514350"/>
                <a:gd name="connsiteY6" fmla="*/ 3556 h 712851"/>
                <a:gd name="connisteX7" fmla="*/ 514350 w 514350"/>
                <a:gd name="connsiteY7" fmla="*/ 1016 h 71285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4350" h="712852">
                  <a:moveTo>
                    <a:pt x="0" y="712852"/>
                  </a:moveTo>
                  <a:cubicBezTo>
                    <a:pt x="25400" y="702692"/>
                    <a:pt x="87630" y="693802"/>
                    <a:pt x="140335" y="643637"/>
                  </a:cubicBezTo>
                  <a:cubicBezTo>
                    <a:pt x="193040" y="593472"/>
                    <a:pt x="221615" y="543307"/>
                    <a:pt x="264160" y="462662"/>
                  </a:cubicBezTo>
                  <a:cubicBezTo>
                    <a:pt x="306705" y="382017"/>
                    <a:pt x="318770" y="322327"/>
                    <a:pt x="352425" y="241682"/>
                  </a:cubicBezTo>
                  <a:cubicBezTo>
                    <a:pt x="386080" y="161037"/>
                    <a:pt x="407670" y="107697"/>
                    <a:pt x="433705" y="60707"/>
                  </a:cubicBezTo>
                  <a:cubicBezTo>
                    <a:pt x="459740" y="13717"/>
                    <a:pt x="467360" y="16892"/>
                    <a:pt x="483235" y="5462"/>
                  </a:cubicBezTo>
                  <a:cubicBezTo>
                    <a:pt x="499110" y="-5968"/>
                    <a:pt x="508000" y="4192"/>
                    <a:pt x="514350" y="3557"/>
                  </a:cubicBezTo>
                </a:path>
              </a:pathLst>
            </a:cu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7" name="Freeform 96"/>
            <p:cNvSpPr/>
            <p:nvPr/>
          </p:nvSpPr>
          <p:spPr>
            <a:xfrm flipH="1">
              <a:off x="7859" y="5283"/>
              <a:ext cx="844" cy="1123"/>
            </a:xfrm>
            <a:custGeom>
              <a:avLst/>
              <a:gdLst>
                <a:gd name="connisteX0" fmla="*/ 0 w 514350"/>
                <a:gd name="connsiteY0" fmla="*/ 712851 h 712851"/>
                <a:gd name="connisteX1" fmla="*/ 140335 w 514350"/>
                <a:gd name="connsiteY1" fmla="*/ 643636 h 712851"/>
                <a:gd name="connisteX2" fmla="*/ 264160 w 514350"/>
                <a:gd name="connsiteY2" fmla="*/ 462661 h 712851"/>
                <a:gd name="connisteX3" fmla="*/ 352425 w 514350"/>
                <a:gd name="connsiteY3" fmla="*/ 241681 h 712851"/>
                <a:gd name="connisteX4" fmla="*/ 433705 w 514350"/>
                <a:gd name="connsiteY4" fmla="*/ 60706 h 712851"/>
                <a:gd name="connisteX5" fmla="*/ 483235 w 514350"/>
                <a:gd name="connsiteY5" fmla="*/ 5461 h 712851"/>
                <a:gd name="connisteX6" fmla="*/ 514350 w 514350"/>
                <a:gd name="connsiteY6" fmla="*/ 3556 h 712851"/>
                <a:gd name="connisteX7" fmla="*/ 514350 w 514350"/>
                <a:gd name="connsiteY7" fmla="*/ 1016 h 71285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4350" h="712852">
                  <a:moveTo>
                    <a:pt x="0" y="712852"/>
                  </a:moveTo>
                  <a:cubicBezTo>
                    <a:pt x="25400" y="702692"/>
                    <a:pt x="87630" y="693802"/>
                    <a:pt x="140335" y="643637"/>
                  </a:cubicBezTo>
                  <a:cubicBezTo>
                    <a:pt x="193040" y="593472"/>
                    <a:pt x="221615" y="543307"/>
                    <a:pt x="264160" y="462662"/>
                  </a:cubicBezTo>
                  <a:cubicBezTo>
                    <a:pt x="306705" y="382017"/>
                    <a:pt x="318770" y="322327"/>
                    <a:pt x="352425" y="241682"/>
                  </a:cubicBezTo>
                  <a:cubicBezTo>
                    <a:pt x="386080" y="161037"/>
                    <a:pt x="407670" y="107697"/>
                    <a:pt x="433705" y="60707"/>
                  </a:cubicBezTo>
                  <a:cubicBezTo>
                    <a:pt x="459740" y="13717"/>
                    <a:pt x="467360" y="16892"/>
                    <a:pt x="483235" y="5462"/>
                  </a:cubicBezTo>
                  <a:cubicBezTo>
                    <a:pt x="499110" y="-5968"/>
                    <a:pt x="508000" y="4192"/>
                    <a:pt x="514350" y="3557"/>
                  </a:cubicBezTo>
                </a:path>
              </a:pathLst>
            </a:cu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grpSp>
        <p:nvGrpSpPr>
          <p:cNvPr id="99" name="Group 98"/>
          <p:cNvGrpSpPr/>
          <p:nvPr/>
        </p:nvGrpSpPr>
        <p:grpSpPr>
          <a:xfrm>
            <a:off x="2696210" y="3034030"/>
            <a:ext cx="606425" cy="721995"/>
            <a:chOff x="7013" y="4779"/>
            <a:chExt cx="1614" cy="1137"/>
          </a:xfrm>
        </p:grpSpPr>
        <p:cxnSp>
          <p:nvCxnSpPr>
            <p:cNvPr id="100" name="Straight Connector 99"/>
            <p:cNvCxnSpPr/>
            <p:nvPr/>
          </p:nvCxnSpPr>
          <p:spPr>
            <a:xfrm flipH="1" flipV="1">
              <a:off x="7804" y="4786"/>
              <a:ext cx="2" cy="112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flipV="1">
              <a:off x="8177" y="5481"/>
              <a:ext cx="2" cy="4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7452" y="5484"/>
              <a:ext cx="2" cy="432"/>
            </a:xfrm>
            <a:prstGeom prst="line">
              <a:avLst/>
            </a:prstGeom>
          </p:spPr>
          <p:style>
            <a:lnRef idx="1">
              <a:schemeClr val="accent1"/>
            </a:lnRef>
            <a:fillRef idx="0">
              <a:schemeClr val="accent1"/>
            </a:fillRef>
            <a:effectRef idx="0">
              <a:schemeClr val="accent1"/>
            </a:effectRef>
            <a:fontRef idx="minor">
              <a:schemeClr val="tx1"/>
            </a:fontRef>
          </p:style>
        </p:cxnSp>
        <p:sp>
          <p:nvSpPr>
            <p:cNvPr id="103" name="Oval 102"/>
            <p:cNvSpPr/>
            <p:nvPr/>
          </p:nvSpPr>
          <p:spPr>
            <a:xfrm>
              <a:off x="7436" y="5456"/>
              <a:ext cx="26" cy="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4" name="Oval 103"/>
            <p:cNvSpPr/>
            <p:nvPr/>
          </p:nvSpPr>
          <p:spPr>
            <a:xfrm>
              <a:off x="7790" y="4779"/>
              <a:ext cx="26" cy="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5" name="Oval 104"/>
            <p:cNvSpPr/>
            <p:nvPr/>
          </p:nvSpPr>
          <p:spPr>
            <a:xfrm>
              <a:off x="8164" y="5455"/>
              <a:ext cx="26" cy="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nvGrpSpPr>
            <p:cNvPr id="106" name="Group 105"/>
            <p:cNvGrpSpPr/>
            <p:nvPr/>
          </p:nvGrpSpPr>
          <p:grpSpPr>
            <a:xfrm>
              <a:off x="7013" y="4794"/>
              <a:ext cx="1615" cy="1122"/>
              <a:chOff x="7393" y="6134"/>
              <a:chExt cx="1615" cy="1122"/>
            </a:xfrm>
          </p:grpSpPr>
          <p:sp>
            <p:nvSpPr>
              <p:cNvPr id="107" name="Freeform 106"/>
              <p:cNvSpPr/>
              <p:nvPr/>
            </p:nvSpPr>
            <p:spPr>
              <a:xfrm>
                <a:off x="7393" y="6134"/>
                <a:ext cx="810" cy="1123"/>
              </a:xfrm>
              <a:custGeom>
                <a:avLst/>
                <a:gdLst>
                  <a:gd name="connisteX0" fmla="*/ 0 w 514350"/>
                  <a:gd name="connsiteY0" fmla="*/ 712851 h 712851"/>
                  <a:gd name="connisteX1" fmla="*/ 140335 w 514350"/>
                  <a:gd name="connsiteY1" fmla="*/ 643636 h 712851"/>
                  <a:gd name="connisteX2" fmla="*/ 264160 w 514350"/>
                  <a:gd name="connsiteY2" fmla="*/ 462661 h 712851"/>
                  <a:gd name="connisteX3" fmla="*/ 352425 w 514350"/>
                  <a:gd name="connsiteY3" fmla="*/ 241681 h 712851"/>
                  <a:gd name="connisteX4" fmla="*/ 433705 w 514350"/>
                  <a:gd name="connsiteY4" fmla="*/ 60706 h 712851"/>
                  <a:gd name="connisteX5" fmla="*/ 483235 w 514350"/>
                  <a:gd name="connsiteY5" fmla="*/ 5461 h 712851"/>
                  <a:gd name="connisteX6" fmla="*/ 514350 w 514350"/>
                  <a:gd name="connsiteY6" fmla="*/ 3556 h 712851"/>
                  <a:gd name="connisteX7" fmla="*/ 514350 w 514350"/>
                  <a:gd name="connsiteY7" fmla="*/ 1016 h 71285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4350" h="712852">
                    <a:moveTo>
                      <a:pt x="0" y="712852"/>
                    </a:moveTo>
                    <a:cubicBezTo>
                      <a:pt x="25400" y="702692"/>
                      <a:pt x="87630" y="693802"/>
                      <a:pt x="140335" y="643637"/>
                    </a:cubicBezTo>
                    <a:cubicBezTo>
                      <a:pt x="193040" y="593472"/>
                      <a:pt x="221615" y="543307"/>
                      <a:pt x="264160" y="462662"/>
                    </a:cubicBezTo>
                    <a:cubicBezTo>
                      <a:pt x="306705" y="382017"/>
                      <a:pt x="318770" y="322327"/>
                      <a:pt x="352425" y="241682"/>
                    </a:cubicBezTo>
                    <a:cubicBezTo>
                      <a:pt x="386080" y="161037"/>
                      <a:pt x="407670" y="107697"/>
                      <a:pt x="433705" y="60707"/>
                    </a:cubicBezTo>
                    <a:cubicBezTo>
                      <a:pt x="459740" y="13717"/>
                      <a:pt x="467360" y="16892"/>
                      <a:pt x="483235" y="5462"/>
                    </a:cubicBezTo>
                    <a:cubicBezTo>
                      <a:pt x="499110" y="-5968"/>
                      <a:pt x="508000" y="4192"/>
                      <a:pt x="514350" y="3557"/>
                    </a:cubicBezTo>
                  </a:path>
                </a:pathLst>
              </a:cu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8" name="Freeform 107"/>
              <p:cNvSpPr/>
              <p:nvPr/>
            </p:nvSpPr>
            <p:spPr>
              <a:xfrm flipH="1">
                <a:off x="8164" y="6134"/>
                <a:ext cx="844" cy="1123"/>
              </a:xfrm>
              <a:custGeom>
                <a:avLst/>
                <a:gdLst>
                  <a:gd name="connisteX0" fmla="*/ 0 w 514350"/>
                  <a:gd name="connsiteY0" fmla="*/ 712851 h 712851"/>
                  <a:gd name="connisteX1" fmla="*/ 140335 w 514350"/>
                  <a:gd name="connsiteY1" fmla="*/ 643636 h 712851"/>
                  <a:gd name="connisteX2" fmla="*/ 264160 w 514350"/>
                  <a:gd name="connsiteY2" fmla="*/ 462661 h 712851"/>
                  <a:gd name="connisteX3" fmla="*/ 352425 w 514350"/>
                  <a:gd name="connsiteY3" fmla="*/ 241681 h 712851"/>
                  <a:gd name="connisteX4" fmla="*/ 433705 w 514350"/>
                  <a:gd name="connsiteY4" fmla="*/ 60706 h 712851"/>
                  <a:gd name="connisteX5" fmla="*/ 483235 w 514350"/>
                  <a:gd name="connsiteY5" fmla="*/ 5461 h 712851"/>
                  <a:gd name="connisteX6" fmla="*/ 514350 w 514350"/>
                  <a:gd name="connsiteY6" fmla="*/ 3556 h 712851"/>
                  <a:gd name="connisteX7" fmla="*/ 514350 w 514350"/>
                  <a:gd name="connsiteY7" fmla="*/ 1016 h 71285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4350" h="712852">
                    <a:moveTo>
                      <a:pt x="0" y="712852"/>
                    </a:moveTo>
                    <a:cubicBezTo>
                      <a:pt x="25400" y="702692"/>
                      <a:pt x="87630" y="693802"/>
                      <a:pt x="140335" y="643637"/>
                    </a:cubicBezTo>
                    <a:cubicBezTo>
                      <a:pt x="193040" y="593472"/>
                      <a:pt x="221615" y="543307"/>
                      <a:pt x="264160" y="462662"/>
                    </a:cubicBezTo>
                    <a:cubicBezTo>
                      <a:pt x="306705" y="382017"/>
                      <a:pt x="318770" y="322327"/>
                      <a:pt x="352425" y="241682"/>
                    </a:cubicBezTo>
                    <a:cubicBezTo>
                      <a:pt x="386080" y="161037"/>
                      <a:pt x="407670" y="107697"/>
                      <a:pt x="433705" y="60707"/>
                    </a:cubicBezTo>
                    <a:cubicBezTo>
                      <a:pt x="459740" y="13717"/>
                      <a:pt x="467360" y="16892"/>
                      <a:pt x="483235" y="5462"/>
                    </a:cubicBezTo>
                    <a:cubicBezTo>
                      <a:pt x="499110" y="-5968"/>
                      <a:pt x="508000" y="4192"/>
                      <a:pt x="514350" y="3557"/>
                    </a:cubicBezTo>
                  </a:path>
                </a:pathLst>
              </a:cu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grpSp>
      <p:sp>
        <p:nvSpPr>
          <p:cNvPr id="123" name="Oval 122"/>
          <p:cNvSpPr/>
          <p:nvPr/>
        </p:nvSpPr>
        <p:spPr>
          <a:xfrm>
            <a:off x="6532245" y="3310890"/>
            <a:ext cx="16510" cy="184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4" name="Oval 123"/>
          <p:cNvSpPr/>
          <p:nvPr/>
        </p:nvSpPr>
        <p:spPr>
          <a:xfrm>
            <a:off x="6697980" y="3028950"/>
            <a:ext cx="16510" cy="184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5" name="Oval 124"/>
          <p:cNvSpPr/>
          <p:nvPr/>
        </p:nvSpPr>
        <p:spPr>
          <a:xfrm>
            <a:off x="6935470" y="3458210"/>
            <a:ext cx="16510" cy="184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nvGrpSpPr>
          <p:cNvPr id="129" name="Group 128"/>
          <p:cNvGrpSpPr/>
          <p:nvPr/>
        </p:nvGrpSpPr>
        <p:grpSpPr>
          <a:xfrm>
            <a:off x="7320280" y="3474720"/>
            <a:ext cx="268605" cy="277495"/>
            <a:chOff x="7088" y="5283"/>
            <a:chExt cx="1615" cy="1122"/>
          </a:xfrm>
        </p:grpSpPr>
        <p:sp>
          <p:nvSpPr>
            <p:cNvPr id="130" name="Freeform 129"/>
            <p:cNvSpPr/>
            <p:nvPr/>
          </p:nvSpPr>
          <p:spPr>
            <a:xfrm>
              <a:off x="7088" y="5283"/>
              <a:ext cx="810" cy="1123"/>
            </a:xfrm>
            <a:custGeom>
              <a:avLst/>
              <a:gdLst>
                <a:gd name="connisteX0" fmla="*/ 0 w 514350"/>
                <a:gd name="connsiteY0" fmla="*/ 712851 h 712851"/>
                <a:gd name="connisteX1" fmla="*/ 140335 w 514350"/>
                <a:gd name="connsiteY1" fmla="*/ 643636 h 712851"/>
                <a:gd name="connisteX2" fmla="*/ 264160 w 514350"/>
                <a:gd name="connsiteY2" fmla="*/ 462661 h 712851"/>
                <a:gd name="connisteX3" fmla="*/ 352425 w 514350"/>
                <a:gd name="connsiteY3" fmla="*/ 241681 h 712851"/>
                <a:gd name="connisteX4" fmla="*/ 433705 w 514350"/>
                <a:gd name="connsiteY4" fmla="*/ 60706 h 712851"/>
                <a:gd name="connisteX5" fmla="*/ 483235 w 514350"/>
                <a:gd name="connsiteY5" fmla="*/ 5461 h 712851"/>
                <a:gd name="connisteX6" fmla="*/ 514350 w 514350"/>
                <a:gd name="connsiteY6" fmla="*/ 3556 h 712851"/>
                <a:gd name="connisteX7" fmla="*/ 514350 w 514350"/>
                <a:gd name="connsiteY7" fmla="*/ 1016 h 71285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4350" h="712852">
                  <a:moveTo>
                    <a:pt x="0" y="712852"/>
                  </a:moveTo>
                  <a:cubicBezTo>
                    <a:pt x="25400" y="702692"/>
                    <a:pt x="87630" y="693802"/>
                    <a:pt x="140335" y="643637"/>
                  </a:cubicBezTo>
                  <a:cubicBezTo>
                    <a:pt x="193040" y="593472"/>
                    <a:pt x="221615" y="543307"/>
                    <a:pt x="264160" y="462662"/>
                  </a:cubicBezTo>
                  <a:cubicBezTo>
                    <a:pt x="306705" y="382017"/>
                    <a:pt x="318770" y="322327"/>
                    <a:pt x="352425" y="241682"/>
                  </a:cubicBezTo>
                  <a:cubicBezTo>
                    <a:pt x="386080" y="161037"/>
                    <a:pt x="407670" y="107697"/>
                    <a:pt x="433705" y="60707"/>
                  </a:cubicBezTo>
                  <a:cubicBezTo>
                    <a:pt x="459740" y="13717"/>
                    <a:pt x="467360" y="16892"/>
                    <a:pt x="483235" y="5462"/>
                  </a:cubicBezTo>
                  <a:cubicBezTo>
                    <a:pt x="499110" y="-5968"/>
                    <a:pt x="508000" y="4192"/>
                    <a:pt x="514350" y="3557"/>
                  </a:cubicBezTo>
                </a:path>
              </a:pathLst>
            </a:cu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1" name="Freeform 130"/>
            <p:cNvSpPr/>
            <p:nvPr/>
          </p:nvSpPr>
          <p:spPr>
            <a:xfrm flipH="1">
              <a:off x="7859" y="5283"/>
              <a:ext cx="844" cy="1123"/>
            </a:xfrm>
            <a:custGeom>
              <a:avLst/>
              <a:gdLst>
                <a:gd name="connisteX0" fmla="*/ 0 w 514350"/>
                <a:gd name="connsiteY0" fmla="*/ 712851 h 712851"/>
                <a:gd name="connisteX1" fmla="*/ 140335 w 514350"/>
                <a:gd name="connsiteY1" fmla="*/ 643636 h 712851"/>
                <a:gd name="connisteX2" fmla="*/ 264160 w 514350"/>
                <a:gd name="connsiteY2" fmla="*/ 462661 h 712851"/>
                <a:gd name="connisteX3" fmla="*/ 352425 w 514350"/>
                <a:gd name="connsiteY3" fmla="*/ 241681 h 712851"/>
                <a:gd name="connisteX4" fmla="*/ 433705 w 514350"/>
                <a:gd name="connsiteY4" fmla="*/ 60706 h 712851"/>
                <a:gd name="connisteX5" fmla="*/ 483235 w 514350"/>
                <a:gd name="connsiteY5" fmla="*/ 5461 h 712851"/>
                <a:gd name="connisteX6" fmla="*/ 514350 w 514350"/>
                <a:gd name="connsiteY6" fmla="*/ 3556 h 712851"/>
                <a:gd name="connisteX7" fmla="*/ 514350 w 514350"/>
                <a:gd name="connsiteY7" fmla="*/ 1016 h 71285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4350" h="712852">
                  <a:moveTo>
                    <a:pt x="0" y="712852"/>
                  </a:moveTo>
                  <a:cubicBezTo>
                    <a:pt x="25400" y="702692"/>
                    <a:pt x="87630" y="693802"/>
                    <a:pt x="140335" y="643637"/>
                  </a:cubicBezTo>
                  <a:cubicBezTo>
                    <a:pt x="193040" y="593472"/>
                    <a:pt x="221615" y="543307"/>
                    <a:pt x="264160" y="462662"/>
                  </a:cubicBezTo>
                  <a:cubicBezTo>
                    <a:pt x="306705" y="382017"/>
                    <a:pt x="318770" y="322327"/>
                    <a:pt x="352425" y="241682"/>
                  </a:cubicBezTo>
                  <a:cubicBezTo>
                    <a:pt x="386080" y="161037"/>
                    <a:pt x="407670" y="107697"/>
                    <a:pt x="433705" y="60707"/>
                  </a:cubicBezTo>
                  <a:cubicBezTo>
                    <a:pt x="459740" y="13717"/>
                    <a:pt x="467360" y="16892"/>
                    <a:pt x="483235" y="5462"/>
                  </a:cubicBezTo>
                  <a:cubicBezTo>
                    <a:pt x="499110" y="-5968"/>
                    <a:pt x="508000" y="4192"/>
                    <a:pt x="514350" y="3557"/>
                  </a:cubicBezTo>
                </a:path>
              </a:pathLst>
            </a:cu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 name="Rectangle 17"/>
          <p:cNvSpPr/>
          <p:nvPr/>
        </p:nvSpPr>
        <p:spPr>
          <a:xfrm>
            <a:off x="2406015" y="-12947015"/>
            <a:ext cx="5869305" cy="35358705"/>
          </a:xfrm>
          <a:prstGeom prst="rect">
            <a:avLst/>
          </a:prstGeom>
          <a:solidFill>
            <a:schemeClr val="bg1">
              <a:lumMod val="65000"/>
            </a:schemeClr>
          </a:solidFill>
          <a:ln>
            <a:noFill/>
          </a:ln>
          <a:scene3d>
            <a:camera prst="isometricOffAxis2Top">
              <a:rot lat="18077999" lon="3210000" rev="18443999"/>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25" name="Straight Arrow Connector 24"/>
          <p:cNvCxnSpPr/>
          <p:nvPr/>
        </p:nvCxnSpPr>
        <p:spPr>
          <a:xfrm flipV="1">
            <a:off x="5613400" y="1893570"/>
            <a:ext cx="3804285" cy="2901315"/>
          </a:xfrm>
          <a:prstGeom prst="straightConnector1">
            <a:avLst/>
          </a:prstGeom>
          <a:ln w="15875">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pic>
        <p:nvPicPr>
          <p:cNvPr id="21" name="Picture 20"/>
          <p:cNvPicPr>
            <a:picLocks noChangeAspect="1"/>
          </p:cNvPicPr>
          <p:nvPr/>
        </p:nvPicPr>
        <p:blipFill>
          <a:blip r:embed="rId1"/>
          <a:stretch>
            <a:fillRect/>
          </a:stretch>
        </p:blipFill>
        <p:spPr>
          <a:xfrm>
            <a:off x="-1219835" y="1254125"/>
            <a:ext cx="9753600" cy="7315200"/>
          </a:xfrm>
          <a:prstGeom prst="rect">
            <a:avLst/>
          </a:prstGeom>
        </p:spPr>
      </p:pic>
      <p:sp>
        <p:nvSpPr>
          <p:cNvPr id="6" name="Rectangle 5"/>
          <p:cNvSpPr/>
          <p:nvPr/>
        </p:nvSpPr>
        <p:spPr>
          <a:xfrm>
            <a:off x="2874010" y="1747520"/>
            <a:ext cx="274320" cy="147320"/>
          </a:xfrm>
          <a:prstGeom prst="rect">
            <a:avLst/>
          </a:prstGeom>
          <a:noFill/>
          <a:scene3d>
            <a:camera prst="isometricOffAxis1Left">
              <a:rot lat="1080000" lon="8040000" rev="0"/>
            </a:camera>
            <a:lightRig rig="threePt" dir="t"/>
          </a:scene3d>
          <a:sp3d extrusionH="3810000">
            <a:extrusionClr>
              <a:schemeClr val="tx2">
                <a:lumMod val="40000"/>
                <a:lumOff val="60000"/>
              </a:schemeClr>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Rectangle 7"/>
          <p:cNvSpPr/>
          <p:nvPr/>
        </p:nvSpPr>
        <p:spPr>
          <a:xfrm>
            <a:off x="5434965" y="2545715"/>
            <a:ext cx="116840" cy="104140"/>
          </a:xfrm>
          <a:prstGeom prst="rect">
            <a:avLst/>
          </a:prstGeom>
          <a:solidFill>
            <a:schemeClr val="bg1">
              <a:lumMod val="65000"/>
            </a:schemeClr>
          </a:solidFill>
          <a:ln>
            <a:noFill/>
          </a:ln>
          <a:scene3d>
            <a:camera prst="isometricOffAxis1Left">
              <a:rot lat="1080000" lon="1740000" rev="0"/>
            </a:camera>
            <a:lightRig rig="threePt" dir="t"/>
          </a:scene3d>
          <a:sp3d extrusionH="635000">
            <a:extrusionClr>
              <a:schemeClr val="tx1">
                <a:lumMod val="75000"/>
                <a:lumOff val="25000"/>
              </a:schemeClr>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Rectangle 8"/>
          <p:cNvSpPr/>
          <p:nvPr/>
        </p:nvSpPr>
        <p:spPr>
          <a:xfrm>
            <a:off x="3751580" y="2030730"/>
            <a:ext cx="116840" cy="104140"/>
          </a:xfrm>
          <a:prstGeom prst="rect">
            <a:avLst/>
          </a:prstGeom>
          <a:solidFill>
            <a:schemeClr val="bg1">
              <a:lumMod val="65000"/>
            </a:schemeClr>
          </a:solidFill>
          <a:ln>
            <a:noFill/>
          </a:ln>
          <a:scene3d>
            <a:camera prst="isometricOffAxis1Left">
              <a:rot lat="1080000" lon="1740000" rev="0"/>
            </a:camera>
            <a:lightRig rig="threePt" dir="t"/>
          </a:scene3d>
          <a:sp3d extrusionH="635000">
            <a:extrusionClr>
              <a:schemeClr val="tx1">
                <a:lumMod val="75000"/>
                <a:lumOff val="25000"/>
              </a:schemeClr>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Oval 9"/>
          <p:cNvSpPr/>
          <p:nvPr/>
        </p:nvSpPr>
        <p:spPr>
          <a:xfrm>
            <a:off x="4119245" y="1772920"/>
            <a:ext cx="262890" cy="283210"/>
          </a:xfrm>
          <a:prstGeom prst="ellipse">
            <a:avLst/>
          </a:prstGeom>
          <a:solidFill>
            <a:schemeClr val="bg2">
              <a:lumMod val="50000"/>
            </a:schemeClr>
          </a:solidFill>
          <a:ln>
            <a:noFill/>
          </a:ln>
          <a:scene3d>
            <a:camera prst="isometricOffAxis1Top"/>
            <a:lightRig rig="threePt" dir="t"/>
          </a:scene3d>
          <a:sp3d extrusionH="254000">
            <a:extrusionClr>
              <a:schemeClr val="tx2">
                <a:lumMod val="60000"/>
                <a:lumOff val="40000"/>
              </a:schemeClr>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Rectangle 10"/>
          <p:cNvSpPr/>
          <p:nvPr/>
        </p:nvSpPr>
        <p:spPr>
          <a:xfrm>
            <a:off x="4566920" y="2251075"/>
            <a:ext cx="473710" cy="204470"/>
          </a:xfrm>
          <a:prstGeom prst="rect">
            <a:avLst/>
          </a:prstGeom>
          <a:gradFill>
            <a:gsLst>
              <a:gs pos="0">
                <a:srgbClr val="E30000"/>
              </a:gs>
              <a:gs pos="100000">
                <a:srgbClr val="760303"/>
              </a:gs>
            </a:gsLst>
            <a:lin ang="5400000" scaled="0"/>
          </a:gradFill>
          <a:ln>
            <a:noFill/>
          </a:ln>
          <a:scene3d>
            <a:camera prst="isometricOffAxis1Left">
              <a:rot lat="1080000" lon="1740000" rev="0"/>
            </a:camera>
            <a:lightRig rig="threePt" dir="t"/>
          </a:scene3d>
          <a:sp3d extrusionH="501650">
            <a:extrusionClr>
              <a:srgbClr val="FF0000"/>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Text Box 12"/>
          <p:cNvSpPr txBox="1"/>
          <p:nvPr/>
        </p:nvSpPr>
        <p:spPr>
          <a:xfrm>
            <a:off x="2479675" y="1427480"/>
            <a:ext cx="1097280" cy="213995"/>
          </a:xfrm>
          <a:prstGeom prst="rect">
            <a:avLst/>
          </a:prstGeom>
          <a:noFill/>
        </p:spPr>
        <p:txBody>
          <a:bodyPr wrap="square" rtlCol="0">
            <a:spAutoFit/>
          </a:bodyPr>
          <a:p>
            <a:r>
              <a:rPr lang="en-US" altLang="en-US" sz="800"/>
              <a:t>1.5deg tilt</a:t>
            </a:r>
            <a:endParaRPr lang="en-US" altLang="en-US" sz="800"/>
          </a:p>
        </p:txBody>
      </p:sp>
      <p:cxnSp>
        <p:nvCxnSpPr>
          <p:cNvPr id="14" name="Straight Arrow Connector 13"/>
          <p:cNvCxnSpPr/>
          <p:nvPr/>
        </p:nvCxnSpPr>
        <p:spPr>
          <a:xfrm flipV="1">
            <a:off x="5798185" y="2679700"/>
            <a:ext cx="20955" cy="3436620"/>
          </a:xfrm>
          <a:prstGeom prst="straightConnector1">
            <a:avLst/>
          </a:prstGeom>
          <a:ln w="15875">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15" name="Text Box 14"/>
          <p:cNvSpPr txBox="1"/>
          <p:nvPr/>
        </p:nvSpPr>
        <p:spPr>
          <a:xfrm>
            <a:off x="5768975" y="4229735"/>
            <a:ext cx="2353945" cy="213995"/>
          </a:xfrm>
          <a:prstGeom prst="rect">
            <a:avLst/>
          </a:prstGeom>
          <a:noFill/>
        </p:spPr>
        <p:txBody>
          <a:bodyPr wrap="square" rtlCol="0">
            <a:spAutoFit/>
          </a:bodyPr>
          <a:p>
            <a:r>
              <a:rPr lang="en-US" altLang="en-US" sz="800"/>
              <a:t>2.0m</a:t>
            </a:r>
            <a:endParaRPr lang="en-US" altLang="en-US" sz="800"/>
          </a:p>
        </p:txBody>
      </p:sp>
      <p:cxnSp>
        <p:nvCxnSpPr>
          <p:cNvPr id="16" name="Straight Arrow Connector 15"/>
          <p:cNvCxnSpPr/>
          <p:nvPr/>
        </p:nvCxnSpPr>
        <p:spPr>
          <a:xfrm flipH="1">
            <a:off x="4442460" y="1797050"/>
            <a:ext cx="4973320" cy="314960"/>
          </a:xfrm>
          <a:prstGeom prst="straightConnector1">
            <a:avLst/>
          </a:prstGeom>
          <a:ln w="15875">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4380865" y="-396875"/>
            <a:ext cx="4878070" cy="2351405"/>
          </a:xfrm>
          <a:prstGeom prst="straightConnector1">
            <a:avLst/>
          </a:prstGeom>
          <a:ln w="15875">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cxnSp>
      <p:pic>
        <p:nvPicPr>
          <p:cNvPr id="23" name="Picture 22"/>
          <p:cNvPicPr>
            <a:picLocks noChangeAspect="1"/>
          </p:cNvPicPr>
          <p:nvPr/>
        </p:nvPicPr>
        <p:blipFill>
          <a:blip r:embed="rId2"/>
          <a:stretch>
            <a:fillRect/>
          </a:stretch>
        </p:blipFill>
        <p:spPr>
          <a:xfrm>
            <a:off x="2694305" y="1670050"/>
            <a:ext cx="137795" cy="135890"/>
          </a:xfrm>
          <a:prstGeom prst="rect">
            <a:avLst/>
          </a:prstGeom>
        </p:spPr>
      </p:pic>
      <p:sp>
        <p:nvSpPr>
          <p:cNvPr id="24" name="Text Box 23"/>
          <p:cNvSpPr txBox="1"/>
          <p:nvPr/>
        </p:nvSpPr>
        <p:spPr>
          <a:xfrm>
            <a:off x="6140450" y="1425575"/>
            <a:ext cx="1097280" cy="213995"/>
          </a:xfrm>
          <a:prstGeom prst="rect">
            <a:avLst/>
          </a:prstGeom>
          <a:noFill/>
        </p:spPr>
        <p:txBody>
          <a:bodyPr wrap="square" rtlCol="0">
            <a:spAutoFit/>
          </a:bodyPr>
          <a:p>
            <a:r>
              <a:rPr lang="en-US" altLang="en-US" sz="800"/>
              <a:t>22.5 deg FOV</a:t>
            </a:r>
            <a:endParaRPr lang="en-US" altLang="en-US" sz="800"/>
          </a:p>
        </p:txBody>
      </p:sp>
      <p:sp>
        <p:nvSpPr>
          <p:cNvPr id="26" name="Text Box 25"/>
          <p:cNvSpPr txBox="1"/>
          <p:nvPr/>
        </p:nvSpPr>
        <p:spPr>
          <a:xfrm>
            <a:off x="8533765" y="2545715"/>
            <a:ext cx="1236980" cy="506730"/>
          </a:xfrm>
          <a:prstGeom prst="rect">
            <a:avLst/>
          </a:prstGeom>
          <a:noFill/>
        </p:spPr>
        <p:txBody>
          <a:bodyPr wrap="square" rtlCol="0">
            <a:spAutoFit/>
          </a:bodyPr>
          <a:p>
            <a:r>
              <a:rPr lang="en-US" altLang="en-US" sz="900"/>
              <a:t>First car base visible at</a:t>
            </a:r>
            <a:endParaRPr lang="en-US" altLang="en-US" sz="900"/>
          </a:p>
          <a:p>
            <a:r>
              <a:rPr lang="en-US" altLang="en-US" sz="900"/>
              <a:t>4.5m </a:t>
            </a:r>
            <a:endParaRPr lang="en-US" altLang="en-US" sz="900"/>
          </a:p>
        </p:txBody>
      </p:sp>
      <p:sp>
        <p:nvSpPr>
          <p:cNvPr id="29" name="Text Box 28"/>
          <p:cNvSpPr txBox="1"/>
          <p:nvPr/>
        </p:nvSpPr>
        <p:spPr>
          <a:xfrm>
            <a:off x="3394710" y="1582420"/>
            <a:ext cx="715010" cy="337185"/>
          </a:xfrm>
          <a:prstGeom prst="rect">
            <a:avLst/>
          </a:prstGeom>
          <a:noFill/>
        </p:spPr>
        <p:txBody>
          <a:bodyPr wrap="square" rtlCol="0">
            <a:spAutoFit/>
          </a:bodyPr>
          <a:p>
            <a:pPr algn="ctr"/>
            <a:r>
              <a:rPr lang="en-US" altLang="en-US" sz="800"/>
              <a:t>left/main </a:t>
            </a:r>
            <a:endParaRPr lang="en-US" altLang="en-US" sz="800"/>
          </a:p>
          <a:p>
            <a:pPr algn="ctr"/>
            <a:r>
              <a:rPr lang="en-US" altLang="en-US" sz="800"/>
              <a:t>cam</a:t>
            </a:r>
            <a:endParaRPr lang="en-US" altLang="en-US" sz="800"/>
          </a:p>
        </p:txBody>
      </p:sp>
      <p:sp>
        <p:nvSpPr>
          <p:cNvPr id="30" name="Text Box 29"/>
          <p:cNvSpPr txBox="1"/>
          <p:nvPr/>
        </p:nvSpPr>
        <p:spPr>
          <a:xfrm>
            <a:off x="3942080" y="1680845"/>
            <a:ext cx="715010" cy="213995"/>
          </a:xfrm>
          <a:prstGeom prst="rect">
            <a:avLst/>
          </a:prstGeom>
          <a:noFill/>
        </p:spPr>
        <p:txBody>
          <a:bodyPr wrap="square" rtlCol="0">
            <a:spAutoFit/>
          </a:bodyPr>
          <a:p>
            <a:pPr algn="ctr"/>
            <a:r>
              <a:rPr lang="en-US" altLang="en-US" sz="800"/>
              <a:t>Os2</a:t>
            </a:r>
            <a:endParaRPr lang="en-US" altLang="en-US" sz="800"/>
          </a:p>
        </p:txBody>
      </p:sp>
      <p:sp>
        <p:nvSpPr>
          <p:cNvPr id="31" name="Text Box 30"/>
          <p:cNvSpPr txBox="1"/>
          <p:nvPr/>
        </p:nvSpPr>
        <p:spPr>
          <a:xfrm>
            <a:off x="4710430" y="1873885"/>
            <a:ext cx="715010" cy="213995"/>
          </a:xfrm>
          <a:prstGeom prst="rect">
            <a:avLst/>
          </a:prstGeom>
          <a:noFill/>
        </p:spPr>
        <p:txBody>
          <a:bodyPr wrap="square" rtlCol="0">
            <a:spAutoFit/>
          </a:bodyPr>
          <a:p>
            <a:pPr algn="ctr"/>
            <a:r>
              <a:rPr lang="en-US" altLang="en-US" sz="800"/>
              <a:t>LC</a:t>
            </a:r>
            <a:endParaRPr lang="en-US" altLang="en-US" sz="800"/>
          </a:p>
        </p:txBody>
      </p:sp>
      <p:sp>
        <p:nvSpPr>
          <p:cNvPr id="33" name="Freeform 32"/>
          <p:cNvSpPr/>
          <p:nvPr/>
        </p:nvSpPr>
        <p:spPr>
          <a:xfrm>
            <a:off x="5819140" y="1266190"/>
            <a:ext cx="355600" cy="752475"/>
          </a:xfrm>
          <a:custGeom>
            <a:avLst/>
            <a:gdLst>
              <a:gd name="connisteX0" fmla="*/ 0 w 355640"/>
              <a:gd name="connsiteY0" fmla="*/ 0 h 752475"/>
              <a:gd name="connisteX1" fmla="*/ 352425 w 355640"/>
              <a:gd name="connsiteY1" fmla="*/ 333375 h 752475"/>
              <a:gd name="connisteX2" fmla="*/ 161925 w 355640"/>
              <a:gd name="connsiteY2" fmla="*/ 752475 h 752475"/>
              <a:gd name="connisteX3" fmla="*/ 352425 w 355640"/>
              <a:gd name="connsiteY3" fmla="*/ 571500 h 752475"/>
            </a:gdLst>
            <a:ahLst/>
            <a:cxnLst>
              <a:cxn ang="0">
                <a:pos x="connisteX0" y="connsiteY0"/>
              </a:cxn>
              <a:cxn ang="0">
                <a:pos x="connisteX1" y="connsiteY1"/>
              </a:cxn>
              <a:cxn ang="0">
                <a:pos x="connisteX2" y="connsiteY2"/>
              </a:cxn>
              <a:cxn ang="0">
                <a:pos x="connisteX3" y="connsiteY3"/>
              </a:cxn>
            </a:cxnLst>
            <a:rect l="l" t="t" r="r" b="b"/>
            <a:pathLst>
              <a:path w="355641" h="752475">
                <a:moveTo>
                  <a:pt x="0" y="0"/>
                </a:moveTo>
                <a:cubicBezTo>
                  <a:pt x="74295" y="58420"/>
                  <a:pt x="320040" y="182880"/>
                  <a:pt x="352425" y="333375"/>
                </a:cubicBezTo>
                <a:cubicBezTo>
                  <a:pt x="384810" y="483870"/>
                  <a:pt x="161925" y="704850"/>
                  <a:pt x="161925" y="75247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4" name="Text Box 33"/>
          <p:cNvSpPr txBox="1"/>
          <p:nvPr/>
        </p:nvSpPr>
        <p:spPr>
          <a:xfrm>
            <a:off x="5415915" y="2046605"/>
            <a:ext cx="715010" cy="337185"/>
          </a:xfrm>
          <a:prstGeom prst="rect">
            <a:avLst/>
          </a:prstGeom>
          <a:noFill/>
        </p:spPr>
        <p:txBody>
          <a:bodyPr wrap="square" rtlCol="0">
            <a:spAutoFit/>
          </a:bodyPr>
          <a:p>
            <a:pPr algn="ctr"/>
            <a:r>
              <a:rPr lang="en-US" altLang="en-US" sz="800"/>
              <a:t>right</a:t>
            </a:r>
            <a:endParaRPr lang="en-US" altLang="en-US" sz="800"/>
          </a:p>
          <a:p>
            <a:pPr algn="ctr"/>
            <a:r>
              <a:rPr lang="en-US" altLang="en-US" sz="800"/>
              <a:t>cam</a:t>
            </a:r>
            <a:endParaRPr lang="en-US" altLang="en-US" sz="800"/>
          </a:p>
        </p:txBody>
      </p:sp>
      <p:sp>
        <p:nvSpPr>
          <p:cNvPr id="36" name="Rectangle 35"/>
          <p:cNvSpPr/>
          <p:nvPr/>
        </p:nvSpPr>
        <p:spPr>
          <a:xfrm>
            <a:off x="3167380" y="2379980"/>
            <a:ext cx="339090" cy="356870"/>
          </a:xfrm>
          <a:prstGeom prst="rect">
            <a:avLst/>
          </a:prstGeom>
          <a:blipFill rotWithShape="1">
            <a:blip r:embed="rId3">
              <a:alphaModFix amt="49000"/>
            </a:blip>
            <a:stretch>
              <a:fillRect/>
            </a:stretch>
          </a:blipFill>
          <a:ln>
            <a:noFill/>
          </a:ln>
          <a:scene3d>
            <a:camera prst="isometricOffAxis1Left">
              <a:rot lat="1080000" lon="54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8" name="Rectangle 37"/>
          <p:cNvSpPr/>
          <p:nvPr/>
        </p:nvSpPr>
        <p:spPr>
          <a:xfrm>
            <a:off x="4132580" y="2849880"/>
            <a:ext cx="339090" cy="356870"/>
          </a:xfrm>
          <a:prstGeom prst="rect">
            <a:avLst/>
          </a:prstGeom>
          <a:blipFill rotWithShape="1">
            <a:blip r:embed="rId3">
              <a:alphaModFix amt="49000"/>
            </a:blip>
            <a:stretch>
              <a:fillRect/>
            </a:stretch>
          </a:blipFill>
          <a:ln>
            <a:noFill/>
          </a:ln>
          <a:scene3d>
            <a:camera prst="isometricOffAxis1Left">
              <a:rot lat="1080000" lon="264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9" name="Rectangle 38"/>
          <p:cNvSpPr/>
          <p:nvPr/>
        </p:nvSpPr>
        <p:spPr>
          <a:xfrm>
            <a:off x="5415915" y="3121025"/>
            <a:ext cx="339090" cy="356870"/>
          </a:xfrm>
          <a:prstGeom prst="rect">
            <a:avLst/>
          </a:prstGeom>
          <a:blipFill rotWithShape="1">
            <a:blip r:embed="rId3">
              <a:alphaModFix amt="49000"/>
            </a:blip>
            <a:stretch>
              <a:fillRect/>
            </a:stretch>
          </a:blipFill>
          <a:ln>
            <a:noFill/>
          </a:ln>
          <a:scene3d>
            <a:camera prst="isometricOffAxis1Left">
              <a:rot lat="1080000" lon="384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1" name="Text Box 40"/>
          <p:cNvSpPr txBox="1"/>
          <p:nvPr/>
        </p:nvSpPr>
        <p:spPr>
          <a:xfrm>
            <a:off x="7188835" y="4353560"/>
            <a:ext cx="715010" cy="337185"/>
          </a:xfrm>
          <a:prstGeom prst="rect">
            <a:avLst/>
          </a:prstGeom>
          <a:noFill/>
        </p:spPr>
        <p:txBody>
          <a:bodyPr wrap="square" rtlCol="0">
            <a:spAutoFit/>
          </a:bodyPr>
          <a:p>
            <a:pPr algn="ctr"/>
            <a:r>
              <a:rPr lang="en-US" altLang="en-US" sz="800"/>
              <a:t>wheel odom</a:t>
            </a:r>
            <a:endParaRPr lang="en-US" altLang="en-US" sz="800"/>
          </a:p>
        </p:txBody>
      </p:sp>
      <p:pic>
        <p:nvPicPr>
          <p:cNvPr id="54" name="Picture 53"/>
          <p:cNvPicPr>
            <a:picLocks noChangeAspect="1"/>
          </p:cNvPicPr>
          <p:nvPr/>
        </p:nvPicPr>
        <p:blipFill>
          <a:blip r:embed="rId4"/>
          <a:stretch>
            <a:fillRect/>
          </a:stretch>
        </p:blipFill>
        <p:spPr>
          <a:xfrm rot="20460000">
            <a:off x="2333625" y="2399030"/>
            <a:ext cx="1385570" cy="2282825"/>
          </a:xfrm>
          <a:prstGeom prst="rect">
            <a:avLst/>
          </a:prstGeom>
        </p:spPr>
      </p:pic>
      <p:cxnSp>
        <p:nvCxnSpPr>
          <p:cNvPr id="42" name="Straight Connector 41"/>
          <p:cNvCxnSpPr/>
          <p:nvPr/>
        </p:nvCxnSpPr>
        <p:spPr>
          <a:xfrm flipV="1">
            <a:off x="2531745" y="2660015"/>
            <a:ext cx="127000" cy="44450"/>
          </a:xfrm>
          <a:prstGeom prst="line">
            <a:avLst/>
          </a:prstGeom>
          <a:ln w="1270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2279015" y="2635250"/>
            <a:ext cx="127000" cy="44450"/>
          </a:xfrm>
          <a:prstGeom prst="line">
            <a:avLst/>
          </a:prstGeom>
          <a:ln w="1270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flipV="1">
            <a:off x="2404745" y="2634615"/>
            <a:ext cx="260350" cy="19050"/>
          </a:xfrm>
          <a:prstGeom prst="line">
            <a:avLst/>
          </a:prstGeom>
          <a:ln w="1270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45" name="Text Box 44"/>
          <p:cNvSpPr txBox="1"/>
          <p:nvPr/>
        </p:nvSpPr>
        <p:spPr>
          <a:xfrm>
            <a:off x="2147570" y="2458720"/>
            <a:ext cx="1097280" cy="213995"/>
          </a:xfrm>
          <a:prstGeom prst="rect">
            <a:avLst/>
          </a:prstGeom>
          <a:noFill/>
        </p:spPr>
        <p:txBody>
          <a:bodyPr wrap="square" rtlCol="0">
            <a:spAutoFit/>
          </a:bodyPr>
          <a:p>
            <a:r>
              <a:rPr lang="en-US" altLang="en-US" sz="800"/>
              <a:t>tobii glasses</a:t>
            </a:r>
            <a:endParaRPr lang="en-US" altLang="en-US" sz="800"/>
          </a:p>
        </p:txBody>
      </p:sp>
      <p:sp>
        <p:nvSpPr>
          <p:cNvPr id="46" name="Rectangle 45"/>
          <p:cNvSpPr/>
          <p:nvPr/>
        </p:nvSpPr>
        <p:spPr>
          <a:xfrm rot="5400000">
            <a:off x="7407910" y="647065"/>
            <a:ext cx="1406525" cy="845185"/>
          </a:xfrm>
          <a:prstGeom prst="rect">
            <a:avLst/>
          </a:prstGeom>
          <a:blipFill rotWithShape="1">
            <a:blip r:embed="rId5"/>
            <a:stretch>
              <a:fillRect/>
            </a:stretch>
          </a:blipFill>
          <a:ln>
            <a:noFill/>
          </a:ln>
          <a:scene3d>
            <a:camera prst="isometricOffAxis1Left">
              <a:rot lat="19200000" lon="1800000" rev="207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47" name="Picture 46"/>
          <p:cNvPicPr>
            <a:picLocks noChangeAspect="1"/>
          </p:cNvPicPr>
          <p:nvPr/>
        </p:nvPicPr>
        <p:blipFill>
          <a:blip r:embed="rId6"/>
          <a:stretch>
            <a:fillRect/>
          </a:stretch>
        </p:blipFill>
        <p:spPr>
          <a:xfrm>
            <a:off x="-17456150" y="7955915"/>
            <a:ext cx="8097520" cy="5885180"/>
          </a:xfrm>
          <a:prstGeom prst="rect">
            <a:avLst/>
          </a:prstGeom>
        </p:spPr>
      </p:pic>
      <p:sp>
        <p:nvSpPr>
          <p:cNvPr id="48" name="Text Box 47"/>
          <p:cNvSpPr txBox="1"/>
          <p:nvPr/>
        </p:nvSpPr>
        <p:spPr>
          <a:xfrm>
            <a:off x="8439150" y="262890"/>
            <a:ext cx="1236980" cy="645160"/>
          </a:xfrm>
          <a:prstGeom prst="rect">
            <a:avLst/>
          </a:prstGeom>
          <a:noFill/>
        </p:spPr>
        <p:txBody>
          <a:bodyPr wrap="square" rtlCol="0">
            <a:spAutoFit/>
          </a:bodyPr>
          <a:p>
            <a:r>
              <a:rPr lang="en-US" altLang="en-US" sz="900"/>
              <a:t>large calibration board to calibration lidar/cameras/LC</a:t>
            </a:r>
            <a:endParaRPr lang="en-US" altLang="en-US" sz="900"/>
          </a:p>
        </p:txBody>
      </p:sp>
      <p:sp>
        <p:nvSpPr>
          <p:cNvPr id="49" name="Text Box 48"/>
          <p:cNvSpPr txBox="1"/>
          <p:nvPr/>
        </p:nvSpPr>
        <p:spPr>
          <a:xfrm>
            <a:off x="3038475" y="2767330"/>
            <a:ext cx="1236980" cy="368300"/>
          </a:xfrm>
          <a:prstGeom prst="rect">
            <a:avLst/>
          </a:prstGeom>
          <a:noFill/>
        </p:spPr>
        <p:txBody>
          <a:bodyPr wrap="square" rtlCol="0">
            <a:spAutoFit/>
          </a:bodyPr>
          <a:p>
            <a:r>
              <a:rPr lang="en-US" altLang="en-US" sz="900">
                <a:solidFill>
                  <a:schemeClr val="bg1"/>
                </a:solidFill>
              </a:rPr>
              <a:t>AR markers track </a:t>
            </a:r>
            <a:endParaRPr lang="en-US" altLang="en-US" sz="900">
              <a:solidFill>
                <a:schemeClr val="bg1"/>
              </a:solidFill>
            </a:endParaRPr>
          </a:p>
          <a:p>
            <a:r>
              <a:rPr lang="en-US" altLang="en-US" sz="900">
                <a:solidFill>
                  <a:schemeClr val="bg1"/>
                </a:solidFill>
              </a:rPr>
              <a:t>tobii head pose</a:t>
            </a:r>
            <a:endParaRPr lang="en-US" altLang="en-US" sz="900">
              <a:solidFill>
                <a:schemeClr val="bg1"/>
              </a:solidFill>
            </a:endParaRPr>
          </a:p>
        </p:txBody>
      </p:sp>
      <p:sp>
        <p:nvSpPr>
          <p:cNvPr id="51" name="Rectangle 50"/>
          <p:cNvSpPr/>
          <p:nvPr/>
        </p:nvSpPr>
        <p:spPr>
          <a:xfrm>
            <a:off x="735330" y="3900805"/>
            <a:ext cx="389255" cy="664210"/>
          </a:xfrm>
          <a:prstGeom prst="rect">
            <a:avLst/>
          </a:prstGeom>
          <a:solidFill>
            <a:schemeClr val="bg1">
              <a:lumMod val="65000"/>
            </a:schemeClr>
          </a:solidFill>
          <a:ln>
            <a:noFill/>
          </a:ln>
          <a:scene3d>
            <a:camera prst="isometricOffAxis1Left">
              <a:rot lat="1380000" lon="2640000" rev="0"/>
            </a:camera>
            <a:lightRig rig="threePt" dir="t"/>
          </a:scene3d>
          <a:sp3d extrusionH="635000">
            <a:extrusionClr>
              <a:schemeClr val="tx1">
                <a:lumMod val="75000"/>
                <a:lumOff val="25000"/>
              </a:schemeClr>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2" name="Text Box 51"/>
          <p:cNvSpPr txBox="1"/>
          <p:nvPr/>
        </p:nvSpPr>
        <p:spPr>
          <a:xfrm>
            <a:off x="1105535" y="3225800"/>
            <a:ext cx="1677035" cy="1753235"/>
          </a:xfrm>
          <a:prstGeom prst="rect">
            <a:avLst/>
          </a:prstGeom>
          <a:noFill/>
        </p:spPr>
        <p:txBody>
          <a:bodyPr wrap="square" rtlCol="0">
            <a:spAutoFit/>
          </a:bodyPr>
          <a:p>
            <a:r>
              <a:rPr lang="en-US" altLang="en-US" sz="900">
                <a:solidFill>
                  <a:schemeClr val="bg1"/>
                </a:solidFill>
              </a:rPr>
              <a:t>Data collection PC:</a:t>
            </a:r>
            <a:endParaRPr lang="en-US" altLang="en-US" sz="900">
              <a:solidFill>
                <a:schemeClr val="bg1"/>
              </a:solidFill>
            </a:endParaRPr>
          </a:p>
          <a:p>
            <a:r>
              <a:rPr lang="en-US" altLang="en-US" sz="900">
                <a:solidFill>
                  <a:schemeClr val="bg1"/>
                </a:solidFill>
              </a:rPr>
              <a:t>Eth0: Left Cam</a:t>
            </a:r>
            <a:endParaRPr lang="en-US" altLang="en-US" sz="900">
              <a:solidFill>
                <a:schemeClr val="bg1"/>
              </a:solidFill>
            </a:endParaRPr>
          </a:p>
          <a:p>
            <a:r>
              <a:rPr lang="en-US" altLang="en-US" sz="900">
                <a:solidFill>
                  <a:schemeClr val="bg1"/>
                </a:solidFill>
              </a:rPr>
              <a:t>Eth1: Right Cam</a:t>
            </a:r>
            <a:endParaRPr lang="en-US" altLang="en-US" sz="900">
              <a:solidFill>
                <a:schemeClr val="bg1"/>
              </a:solidFill>
            </a:endParaRPr>
          </a:p>
          <a:p>
            <a:r>
              <a:rPr lang="en-US" altLang="en-US" sz="900">
                <a:solidFill>
                  <a:schemeClr val="bg1"/>
                </a:solidFill>
              </a:rPr>
              <a:t>Eth2: OS2</a:t>
            </a:r>
            <a:endParaRPr lang="en-US" altLang="en-US" sz="900">
              <a:solidFill>
                <a:schemeClr val="bg1"/>
              </a:solidFill>
            </a:endParaRPr>
          </a:p>
          <a:p>
            <a:r>
              <a:rPr lang="en-US" altLang="en-US" sz="900">
                <a:solidFill>
                  <a:schemeClr val="bg1"/>
                </a:solidFill>
              </a:rPr>
              <a:t>Eth3: Tobii</a:t>
            </a:r>
            <a:endParaRPr lang="en-US" altLang="en-US" sz="900">
              <a:solidFill>
                <a:schemeClr val="bg1"/>
              </a:solidFill>
            </a:endParaRPr>
          </a:p>
          <a:p>
            <a:r>
              <a:rPr lang="en-US" altLang="en-US" sz="900">
                <a:solidFill>
                  <a:schemeClr val="bg1"/>
                </a:solidFill>
              </a:rPr>
              <a:t>USb0: LC</a:t>
            </a:r>
            <a:endParaRPr lang="en-US" altLang="en-US" sz="900">
              <a:solidFill>
                <a:schemeClr val="bg1"/>
              </a:solidFill>
            </a:endParaRPr>
          </a:p>
          <a:p>
            <a:r>
              <a:rPr lang="en-US" altLang="en-US" sz="900">
                <a:solidFill>
                  <a:schemeClr val="bg1"/>
                </a:solidFill>
              </a:rPr>
              <a:t>Usb1: Wheel Odom</a:t>
            </a:r>
            <a:endParaRPr lang="en-US" altLang="en-US" sz="900">
              <a:solidFill>
                <a:schemeClr val="bg1"/>
              </a:solidFill>
            </a:endParaRPr>
          </a:p>
          <a:p>
            <a:endParaRPr lang="en-US" altLang="en-US" sz="900">
              <a:solidFill>
                <a:schemeClr val="bg1"/>
              </a:solidFill>
            </a:endParaRPr>
          </a:p>
          <a:p>
            <a:r>
              <a:rPr lang="en-US" altLang="en-US" sz="900">
                <a:solidFill>
                  <a:schemeClr val="bg1"/>
                </a:solidFill>
              </a:rPr>
              <a:t>PTP Master: Eth0</a:t>
            </a:r>
            <a:endParaRPr lang="en-US" altLang="en-US" sz="900">
              <a:solidFill>
                <a:schemeClr val="bg1"/>
              </a:solidFill>
            </a:endParaRPr>
          </a:p>
          <a:p>
            <a:r>
              <a:rPr lang="en-US" altLang="en-US" sz="900">
                <a:solidFill>
                  <a:schemeClr val="bg1"/>
                </a:solidFill>
              </a:rPr>
              <a:t>PTP Slaves: OS2 only</a:t>
            </a:r>
            <a:endParaRPr lang="en-US" altLang="en-US" sz="900">
              <a:solidFill>
                <a:schemeClr val="bg1"/>
              </a:solidFill>
            </a:endParaRPr>
          </a:p>
          <a:p>
            <a:r>
              <a:rPr lang="en-US" altLang="en-US" sz="900">
                <a:solidFill>
                  <a:schemeClr val="bg1"/>
                </a:solidFill>
              </a:rPr>
              <a:t>Cameras hardware triggered by OS2</a:t>
            </a:r>
            <a:endParaRPr lang="en-US" altLang="en-US" sz="900">
              <a:solidFill>
                <a:schemeClr val="bg1"/>
              </a:solidFill>
            </a:endParaRPr>
          </a:p>
        </p:txBody>
      </p:sp>
      <p:sp>
        <p:nvSpPr>
          <p:cNvPr id="53" name="Text Box 52"/>
          <p:cNvSpPr txBox="1"/>
          <p:nvPr/>
        </p:nvSpPr>
        <p:spPr>
          <a:xfrm>
            <a:off x="3637280" y="2227580"/>
            <a:ext cx="1975485" cy="229870"/>
          </a:xfrm>
          <a:prstGeom prst="rect">
            <a:avLst/>
          </a:prstGeom>
          <a:noFill/>
          <a:scene3d>
            <a:camera prst="isometricOffAxis2Left">
              <a:rot lat="1080000" lon="2460000" rev="0"/>
            </a:camera>
            <a:lightRig rig="threePt" dir="t"/>
          </a:scene3d>
        </p:spPr>
        <p:txBody>
          <a:bodyPr wrap="square" rtlCol="0">
            <a:spAutoFit/>
          </a:bodyPr>
          <a:p>
            <a:r>
              <a:rPr lang="en-US" altLang="en-US" sz="900" b="1">
                <a:solidFill>
                  <a:schemeClr val="bg1"/>
                </a:solidFill>
              </a:rPr>
              <a:t>Os2 HW triggers the cams </a:t>
            </a:r>
            <a:endParaRPr lang="en-US" altLang="en-US" sz="900" b="1">
              <a:solidFill>
                <a:schemeClr val="bg1"/>
              </a:solidFill>
            </a:endParaRPr>
          </a:p>
        </p:txBody>
      </p:sp>
      <p:sp>
        <p:nvSpPr>
          <p:cNvPr id="55" name="Text Box 54"/>
          <p:cNvSpPr txBox="1"/>
          <p:nvPr/>
        </p:nvSpPr>
        <p:spPr>
          <a:xfrm>
            <a:off x="3038475" y="3338195"/>
            <a:ext cx="1236980" cy="506730"/>
          </a:xfrm>
          <a:prstGeom prst="rect">
            <a:avLst/>
          </a:prstGeom>
          <a:noFill/>
        </p:spPr>
        <p:txBody>
          <a:bodyPr wrap="square" rtlCol="0">
            <a:spAutoFit/>
          </a:bodyPr>
          <a:p>
            <a:r>
              <a:rPr lang="en-US" altLang="en-US" sz="900">
                <a:solidFill>
                  <a:schemeClr val="bg1"/>
                </a:solidFill>
              </a:rPr>
              <a:t>AR markers calibrated to main cam via glasses</a:t>
            </a:r>
            <a:endParaRPr lang="en-US" altLang="en-US" sz="900">
              <a:solidFill>
                <a:schemeClr val="bg1"/>
              </a:solidFill>
            </a:endParaRPr>
          </a:p>
        </p:txBody>
      </p:sp>
      <p:sp>
        <p:nvSpPr>
          <p:cNvPr id="2" name="Text Box 1"/>
          <p:cNvSpPr txBox="1"/>
          <p:nvPr/>
        </p:nvSpPr>
        <p:spPr>
          <a:xfrm>
            <a:off x="397510" y="262890"/>
            <a:ext cx="2997200" cy="368300"/>
          </a:xfrm>
          <a:prstGeom prst="rect">
            <a:avLst/>
          </a:prstGeom>
          <a:noFill/>
        </p:spPr>
        <p:txBody>
          <a:bodyPr wrap="square" rtlCol="0">
            <a:spAutoFit/>
          </a:bodyPr>
          <a:p>
            <a:r>
              <a:rPr lang="en-US" altLang="en-US"/>
              <a:t>Sensor Placement</a:t>
            </a:r>
            <a:endParaRPr lang="en-US" altLang="en-US"/>
          </a:p>
        </p:txBody>
      </p:sp>
      <p:pic>
        <p:nvPicPr>
          <p:cNvPr id="4" name="Picture 3" descr="20200611_171657"/>
          <p:cNvPicPr>
            <a:picLocks noChangeAspect="1"/>
          </p:cNvPicPr>
          <p:nvPr/>
        </p:nvPicPr>
        <p:blipFill>
          <a:blip r:embed="rId7"/>
          <a:stretch>
            <a:fillRect/>
          </a:stretch>
        </p:blipFill>
        <p:spPr>
          <a:xfrm>
            <a:off x="8533765" y="5138420"/>
            <a:ext cx="3404870" cy="1655445"/>
          </a:xfrm>
          <a:prstGeom prst="rect">
            <a:avLst/>
          </a:prstGeom>
        </p:spPr>
      </p:pic>
      <p:pic>
        <p:nvPicPr>
          <p:cNvPr id="5" name="Picture 4" descr="20200611_171630"/>
          <p:cNvPicPr>
            <a:picLocks noChangeAspect="1"/>
          </p:cNvPicPr>
          <p:nvPr/>
        </p:nvPicPr>
        <p:blipFill>
          <a:blip r:embed="rId8"/>
          <a:stretch>
            <a:fillRect/>
          </a:stretch>
        </p:blipFill>
        <p:spPr>
          <a:xfrm>
            <a:off x="8353425" y="3225800"/>
            <a:ext cx="3765550" cy="18307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97510" y="262890"/>
            <a:ext cx="2997200" cy="368300"/>
          </a:xfrm>
          <a:prstGeom prst="rect">
            <a:avLst/>
          </a:prstGeom>
          <a:noFill/>
        </p:spPr>
        <p:txBody>
          <a:bodyPr wrap="square" rtlCol="0">
            <a:spAutoFit/>
          </a:bodyPr>
          <a:p>
            <a:r>
              <a:rPr lang="en-US" altLang="en-US"/>
              <a:t>Wiring/Frame Diagram</a:t>
            </a:r>
            <a:endParaRPr lang="en-US" altLang="en-US"/>
          </a:p>
        </p:txBody>
      </p:sp>
      <p:sp>
        <p:nvSpPr>
          <p:cNvPr id="3" name="Rectangle 2"/>
          <p:cNvSpPr/>
          <p:nvPr/>
        </p:nvSpPr>
        <p:spPr>
          <a:xfrm>
            <a:off x="5165725" y="2990850"/>
            <a:ext cx="1193800" cy="4191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p>
            <a:pPr algn="ctr"/>
            <a:r>
              <a:rPr lang="en-US" altLang="en-US"/>
              <a:t>Lidar</a:t>
            </a:r>
            <a:endParaRPr lang="en-US" altLang="en-US"/>
          </a:p>
        </p:txBody>
      </p:sp>
      <p:sp>
        <p:nvSpPr>
          <p:cNvPr id="5" name="Rectangle 4"/>
          <p:cNvSpPr/>
          <p:nvPr/>
        </p:nvSpPr>
        <p:spPr>
          <a:xfrm>
            <a:off x="6613525" y="2990850"/>
            <a:ext cx="1193800" cy="419100"/>
          </a:xfrm>
          <a:prstGeom prst="rect">
            <a:avLst/>
          </a:prstGeom>
          <a:ln>
            <a:solidFill>
              <a:schemeClr val="bg1">
                <a:lumMod val="65000"/>
              </a:schemeClr>
            </a:solidFill>
          </a:ln>
        </p:spPr>
        <p:style>
          <a:lnRef idx="2">
            <a:schemeClr val="accent6"/>
          </a:lnRef>
          <a:fillRef idx="1">
            <a:schemeClr val="lt1"/>
          </a:fillRef>
          <a:effectRef idx="0">
            <a:schemeClr val="accent6"/>
          </a:effectRef>
          <a:fontRef idx="minor">
            <a:schemeClr val="dk1"/>
          </a:fontRef>
        </p:style>
        <p:txBody>
          <a:bodyPr rtlCol="0" anchor="ctr"/>
          <a:p>
            <a:pPr algn="ctr"/>
            <a:r>
              <a:rPr lang="en-US" altLang="en-US" sz="1600"/>
              <a:t>RCamera</a:t>
            </a:r>
            <a:endParaRPr lang="en-US" altLang="en-US" sz="1600"/>
          </a:p>
        </p:txBody>
      </p:sp>
      <p:sp>
        <p:nvSpPr>
          <p:cNvPr id="6" name="Rectangle 5"/>
          <p:cNvSpPr/>
          <p:nvPr/>
        </p:nvSpPr>
        <p:spPr>
          <a:xfrm>
            <a:off x="3730625" y="2990850"/>
            <a:ext cx="1193800" cy="419100"/>
          </a:xfrm>
          <a:prstGeom prst="rect">
            <a:avLst/>
          </a:prstGeom>
          <a:ln>
            <a:solidFill>
              <a:schemeClr val="bg1">
                <a:lumMod val="65000"/>
              </a:schemeClr>
            </a:solidFill>
          </a:ln>
        </p:spPr>
        <p:style>
          <a:lnRef idx="2">
            <a:schemeClr val="accent6"/>
          </a:lnRef>
          <a:fillRef idx="1">
            <a:schemeClr val="lt1"/>
          </a:fillRef>
          <a:effectRef idx="0">
            <a:schemeClr val="accent6"/>
          </a:effectRef>
          <a:fontRef idx="minor">
            <a:schemeClr val="dk1"/>
          </a:fontRef>
        </p:style>
        <p:txBody>
          <a:bodyPr rtlCol="0" anchor="ctr"/>
          <a:p>
            <a:pPr algn="ctr"/>
            <a:r>
              <a:rPr lang="en-US" altLang="en-US" sz="1600"/>
              <a:t>LCamera</a:t>
            </a:r>
            <a:endParaRPr lang="en-US" altLang="en-US" sz="1600"/>
          </a:p>
        </p:txBody>
      </p:sp>
      <p:cxnSp>
        <p:nvCxnSpPr>
          <p:cNvPr id="7" name="Straight Arrow Connector 6"/>
          <p:cNvCxnSpPr>
            <a:stCxn id="3" idx="1"/>
            <a:endCxn id="6" idx="3"/>
          </p:cNvCxnSpPr>
          <p:nvPr/>
        </p:nvCxnSpPr>
        <p:spPr>
          <a:xfrm flipH="1">
            <a:off x="4914265" y="3200400"/>
            <a:ext cx="241300" cy="0"/>
          </a:xfrm>
          <a:prstGeom prst="straightConnector1">
            <a:avLst/>
          </a:prstGeom>
          <a:ln>
            <a:solidFill>
              <a:schemeClr val="accent6">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3" idx="3"/>
            <a:endCxn id="5" idx="1"/>
          </p:cNvCxnSpPr>
          <p:nvPr/>
        </p:nvCxnSpPr>
        <p:spPr>
          <a:xfrm>
            <a:off x="6349365" y="3200400"/>
            <a:ext cx="254000" cy="0"/>
          </a:xfrm>
          <a:prstGeom prst="straightConnector1">
            <a:avLst/>
          </a:prstGeom>
          <a:ln>
            <a:solidFill>
              <a:schemeClr val="accent6">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9604375" y="348615"/>
            <a:ext cx="254000" cy="0"/>
          </a:xfrm>
          <a:prstGeom prst="straightConnector1">
            <a:avLst/>
          </a:prstGeom>
          <a:ln>
            <a:solidFill>
              <a:schemeClr val="accent6">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sp>
        <p:nvSpPr>
          <p:cNvPr id="11" name="Text Box 10"/>
          <p:cNvSpPr txBox="1"/>
          <p:nvPr/>
        </p:nvSpPr>
        <p:spPr>
          <a:xfrm>
            <a:off x="9915525" y="201295"/>
            <a:ext cx="1685925" cy="275590"/>
          </a:xfrm>
          <a:prstGeom prst="rect">
            <a:avLst/>
          </a:prstGeom>
          <a:noFill/>
        </p:spPr>
        <p:txBody>
          <a:bodyPr wrap="square" rtlCol="0">
            <a:spAutoFit/>
          </a:bodyPr>
          <a:p>
            <a:r>
              <a:rPr lang="en-US" altLang="en-US" sz="1200"/>
              <a:t>TTL Signal</a:t>
            </a:r>
            <a:endParaRPr lang="en-US" altLang="en-US" sz="1200"/>
          </a:p>
        </p:txBody>
      </p:sp>
      <p:cxnSp>
        <p:nvCxnSpPr>
          <p:cNvPr id="13" name="Elbow Connector 12"/>
          <p:cNvCxnSpPr>
            <a:stCxn id="5" idx="0"/>
            <a:endCxn id="3" idx="0"/>
          </p:cNvCxnSpPr>
          <p:nvPr/>
        </p:nvCxnSpPr>
        <p:spPr>
          <a:xfrm rot="16200000" flipV="1">
            <a:off x="6476365" y="2266950"/>
            <a:ext cx="3175" cy="1447800"/>
          </a:xfrm>
          <a:prstGeom prst="bentConnector3">
            <a:avLst>
              <a:gd name="adj1" fmla="val 7550000"/>
            </a:avLst>
          </a:prstGeom>
          <a:ln>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cxnSp>
        <p:nvCxnSpPr>
          <p:cNvPr id="15" name="Elbow Connector 14"/>
          <p:cNvCxnSpPr/>
          <p:nvPr/>
        </p:nvCxnSpPr>
        <p:spPr>
          <a:xfrm flipV="1">
            <a:off x="9623425" y="604520"/>
            <a:ext cx="219710" cy="3175"/>
          </a:xfrm>
          <a:prstGeom prst="bentConnector3">
            <a:avLst>
              <a:gd name="adj1" fmla="val 50289"/>
            </a:avLst>
          </a:prstGeom>
          <a:ln>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Text Box 15"/>
          <p:cNvSpPr txBox="1"/>
          <p:nvPr/>
        </p:nvSpPr>
        <p:spPr>
          <a:xfrm>
            <a:off x="9909175" y="476885"/>
            <a:ext cx="1685925" cy="275590"/>
          </a:xfrm>
          <a:prstGeom prst="rect">
            <a:avLst/>
          </a:prstGeom>
          <a:noFill/>
        </p:spPr>
        <p:txBody>
          <a:bodyPr wrap="square" rtlCol="0">
            <a:spAutoFit/>
          </a:bodyPr>
          <a:p>
            <a:r>
              <a:rPr lang="en-US" altLang="en-US" sz="1200"/>
              <a:t>3.3V Signal</a:t>
            </a:r>
            <a:endParaRPr lang="en-US" altLang="en-US" sz="1200"/>
          </a:p>
        </p:txBody>
      </p:sp>
      <p:cxnSp>
        <p:nvCxnSpPr>
          <p:cNvPr id="18" name="Straight Arrow Connector 17"/>
          <p:cNvCxnSpPr/>
          <p:nvPr/>
        </p:nvCxnSpPr>
        <p:spPr>
          <a:xfrm flipH="1" flipV="1">
            <a:off x="5767705" y="3409950"/>
            <a:ext cx="3175" cy="499745"/>
          </a:xfrm>
          <a:prstGeom prst="straightConnector1">
            <a:avLst/>
          </a:prstGeom>
          <a:ln w="22225">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9620250" y="880745"/>
            <a:ext cx="228600" cy="0"/>
          </a:xfrm>
          <a:prstGeom prst="straightConnector1">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21" name="Text Box 20"/>
          <p:cNvSpPr txBox="1"/>
          <p:nvPr/>
        </p:nvSpPr>
        <p:spPr>
          <a:xfrm>
            <a:off x="9921875" y="726440"/>
            <a:ext cx="1685925" cy="275590"/>
          </a:xfrm>
          <a:prstGeom prst="rect">
            <a:avLst/>
          </a:prstGeom>
          <a:noFill/>
        </p:spPr>
        <p:txBody>
          <a:bodyPr wrap="square" rtlCol="0">
            <a:spAutoFit/>
          </a:bodyPr>
          <a:p>
            <a:r>
              <a:rPr lang="en-US" altLang="en-US" sz="1200"/>
              <a:t>12V </a:t>
            </a:r>
            <a:endParaRPr lang="en-US" altLang="en-US" sz="1200"/>
          </a:p>
        </p:txBody>
      </p:sp>
      <p:cxnSp>
        <p:nvCxnSpPr>
          <p:cNvPr id="22" name="Straight Arrow Connector 21"/>
          <p:cNvCxnSpPr/>
          <p:nvPr/>
        </p:nvCxnSpPr>
        <p:spPr>
          <a:xfrm flipV="1">
            <a:off x="4321175" y="3409950"/>
            <a:ext cx="8255" cy="499745"/>
          </a:xfrm>
          <a:prstGeom prst="straightConnector1">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V="1">
            <a:off x="7212330" y="3409950"/>
            <a:ext cx="8255" cy="499745"/>
          </a:xfrm>
          <a:prstGeom prst="straightConnector1">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9632950" y="1122045"/>
            <a:ext cx="228600" cy="0"/>
          </a:xfrm>
          <a:prstGeom prst="straightConnector1">
            <a:avLst/>
          </a:prstGeom>
          <a:ln w="1905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25" name="Text Box 24"/>
          <p:cNvSpPr txBox="1"/>
          <p:nvPr/>
        </p:nvSpPr>
        <p:spPr>
          <a:xfrm>
            <a:off x="9925050" y="986790"/>
            <a:ext cx="1685925" cy="275590"/>
          </a:xfrm>
          <a:prstGeom prst="rect">
            <a:avLst/>
          </a:prstGeom>
          <a:noFill/>
        </p:spPr>
        <p:txBody>
          <a:bodyPr wrap="square" rtlCol="0">
            <a:spAutoFit/>
          </a:bodyPr>
          <a:p>
            <a:r>
              <a:rPr lang="en-US" altLang="en-US" sz="1200"/>
              <a:t>24V </a:t>
            </a:r>
            <a:endParaRPr lang="en-US" altLang="en-US" sz="1200"/>
          </a:p>
        </p:txBody>
      </p:sp>
      <p:sp>
        <p:nvSpPr>
          <p:cNvPr id="26" name="Rectangle 25"/>
          <p:cNvSpPr/>
          <p:nvPr/>
        </p:nvSpPr>
        <p:spPr>
          <a:xfrm>
            <a:off x="8045450" y="2989580"/>
            <a:ext cx="1193800" cy="419100"/>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p>
            <a:pPr algn="ctr"/>
            <a:r>
              <a:rPr lang="en-US" altLang="en-US"/>
              <a:t>LC</a:t>
            </a:r>
            <a:endParaRPr lang="en-US" altLang="en-US"/>
          </a:p>
        </p:txBody>
      </p:sp>
      <p:cxnSp>
        <p:nvCxnSpPr>
          <p:cNvPr id="27" name="Straight Arrow Connector 26"/>
          <p:cNvCxnSpPr/>
          <p:nvPr/>
        </p:nvCxnSpPr>
        <p:spPr>
          <a:xfrm flipV="1">
            <a:off x="8654415" y="3408680"/>
            <a:ext cx="8255" cy="499745"/>
          </a:xfrm>
          <a:prstGeom prst="straightConnector1">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6851650" y="5483225"/>
            <a:ext cx="1193800" cy="4191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p>
            <a:pPr algn="ctr"/>
            <a:r>
              <a:rPr lang="en-US" altLang="en-US"/>
              <a:t>Desktop</a:t>
            </a:r>
            <a:endParaRPr lang="en-US" altLang="en-US"/>
          </a:p>
        </p:txBody>
      </p:sp>
      <p:sp>
        <p:nvSpPr>
          <p:cNvPr id="29" name="Rectangle 28"/>
          <p:cNvSpPr/>
          <p:nvPr/>
        </p:nvSpPr>
        <p:spPr>
          <a:xfrm>
            <a:off x="4730750" y="5483225"/>
            <a:ext cx="1193800" cy="4191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p>
            <a:pPr algn="ctr"/>
            <a:r>
              <a:rPr lang="en-US" altLang="en-US"/>
              <a:t>Tobii</a:t>
            </a:r>
            <a:endParaRPr lang="en-US" altLang="en-US"/>
          </a:p>
        </p:txBody>
      </p:sp>
      <p:cxnSp>
        <p:nvCxnSpPr>
          <p:cNvPr id="30" name="Straight Arrow Connector 29"/>
          <p:cNvCxnSpPr/>
          <p:nvPr/>
        </p:nvCxnSpPr>
        <p:spPr>
          <a:xfrm>
            <a:off x="9632950" y="1421130"/>
            <a:ext cx="224155" cy="2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1" name="Text Box 30"/>
          <p:cNvSpPr txBox="1"/>
          <p:nvPr/>
        </p:nvSpPr>
        <p:spPr>
          <a:xfrm>
            <a:off x="9928225" y="1275080"/>
            <a:ext cx="1685925" cy="275590"/>
          </a:xfrm>
          <a:prstGeom prst="rect">
            <a:avLst/>
          </a:prstGeom>
          <a:noFill/>
        </p:spPr>
        <p:txBody>
          <a:bodyPr wrap="square" rtlCol="0">
            <a:spAutoFit/>
          </a:bodyPr>
          <a:p>
            <a:r>
              <a:rPr lang="en-US" altLang="en-US" sz="1200"/>
              <a:t>Gigabit</a:t>
            </a:r>
            <a:endParaRPr lang="en-US" altLang="en-US" sz="1200"/>
          </a:p>
        </p:txBody>
      </p:sp>
      <p:cxnSp>
        <p:nvCxnSpPr>
          <p:cNvPr id="33" name="Elbow Connector 32"/>
          <p:cNvCxnSpPr>
            <a:stCxn id="29" idx="3"/>
            <a:endCxn id="28" idx="2"/>
          </p:cNvCxnSpPr>
          <p:nvPr/>
        </p:nvCxnSpPr>
        <p:spPr>
          <a:xfrm>
            <a:off x="5914390" y="5692775"/>
            <a:ext cx="1524000" cy="209550"/>
          </a:xfrm>
          <a:prstGeom prst="bentConnector4">
            <a:avLst>
              <a:gd name="adj1" fmla="val 30417"/>
              <a:gd name="adj2" fmla="val 213636"/>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4" name="Elbow Connector 33"/>
          <p:cNvCxnSpPr/>
          <p:nvPr/>
        </p:nvCxnSpPr>
        <p:spPr>
          <a:xfrm rot="5400000" flipV="1">
            <a:off x="4937125" y="2885440"/>
            <a:ext cx="2073275" cy="3121025"/>
          </a:xfrm>
          <a:prstGeom prst="bentConnector3">
            <a:avLst>
              <a:gd name="adj1" fmla="val 50015"/>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5" name="Elbow Connector 34"/>
          <p:cNvCxnSpPr/>
          <p:nvPr/>
        </p:nvCxnSpPr>
        <p:spPr>
          <a:xfrm rot="5400000" flipV="1">
            <a:off x="5716270" y="3665220"/>
            <a:ext cx="2073910" cy="1562100"/>
          </a:xfrm>
          <a:prstGeom prst="bentConnector3">
            <a:avLst>
              <a:gd name="adj1" fmla="val 5003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6" name="Elbow Connector 35"/>
          <p:cNvCxnSpPr/>
          <p:nvPr/>
        </p:nvCxnSpPr>
        <p:spPr>
          <a:xfrm rot="5400000" flipV="1">
            <a:off x="6473190" y="4412615"/>
            <a:ext cx="2049780" cy="90805"/>
          </a:xfrm>
          <a:prstGeom prst="bentConnector3">
            <a:avLst>
              <a:gd name="adj1" fmla="val 50015"/>
            </a:avLst>
          </a:prstGeom>
          <a:ln>
            <a:tailEnd type="arrow"/>
          </a:ln>
        </p:spPr>
        <p:style>
          <a:lnRef idx="1">
            <a:schemeClr val="accent1"/>
          </a:lnRef>
          <a:fillRef idx="0">
            <a:schemeClr val="accent1"/>
          </a:fillRef>
          <a:effectRef idx="0">
            <a:schemeClr val="accent1"/>
          </a:effectRef>
          <a:fontRef idx="minor">
            <a:schemeClr val="tx1"/>
          </a:fontRef>
        </p:style>
      </p:cxnSp>
      <p:sp>
        <p:nvSpPr>
          <p:cNvPr id="37" name="Text Box 36"/>
          <p:cNvSpPr txBox="1"/>
          <p:nvPr/>
        </p:nvSpPr>
        <p:spPr>
          <a:xfrm>
            <a:off x="9940925" y="1544955"/>
            <a:ext cx="1685925" cy="275590"/>
          </a:xfrm>
          <a:prstGeom prst="rect">
            <a:avLst/>
          </a:prstGeom>
          <a:noFill/>
        </p:spPr>
        <p:txBody>
          <a:bodyPr wrap="square" rtlCol="0">
            <a:spAutoFit/>
          </a:bodyPr>
          <a:p>
            <a:r>
              <a:rPr lang="en-US" altLang="en-US" sz="1200"/>
              <a:t>USB</a:t>
            </a:r>
            <a:endParaRPr lang="en-US" altLang="en-US" sz="1200"/>
          </a:p>
        </p:txBody>
      </p:sp>
      <p:cxnSp>
        <p:nvCxnSpPr>
          <p:cNvPr id="38" name="Straight Arrow Connector 37"/>
          <p:cNvCxnSpPr/>
          <p:nvPr/>
        </p:nvCxnSpPr>
        <p:spPr>
          <a:xfrm>
            <a:off x="9655175" y="1671955"/>
            <a:ext cx="224155" cy="254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0" name="Elbow Connector 39"/>
          <p:cNvCxnSpPr>
            <a:endCxn id="28" idx="0"/>
          </p:cNvCxnSpPr>
          <p:nvPr/>
        </p:nvCxnSpPr>
        <p:spPr>
          <a:xfrm rot="5400000">
            <a:off x="6963410" y="3898265"/>
            <a:ext cx="2059940" cy="1109980"/>
          </a:xfrm>
          <a:prstGeom prst="bentConnector3">
            <a:avLst>
              <a:gd name="adj1" fmla="val 5003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3819525" y="4731385"/>
            <a:ext cx="660400" cy="231775"/>
          </a:xfrm>
          <a:prstGeom prst="rect">
            <a:avLst/>
          </a:prstGeom>
          <a:ln w="12700" cmpd="sng">
            <a:solidFill>
              <a:schemeClr val="accent1">
                <a:shade val="50000"/>
              </a:schemeClr>
            </a:solidFill>
            <a:prstDash val="dash"/>
          </a:ln>
        </p:spPr>
        <p:style>
          <a:lnRef idx="2">
            <a:schemeClr val="accent6"/>
          </a:lnRef>
          <a:fillRef idx="1">
            <a:schemeClr val="lt1"/>
          </a:fillRef>
          <a:effectRef idx="0">
            <a:schemeClr val="accent6"/>
          </a:effectRef>
          <a:fontRef idx="minor">
            <a:schemeClr val="dk1"/>
          </a:fontRef>
        </p:style>
        <p:txBody>
          <a:bodyPr rtlCol="0" anchor="ctr"/>
          <a:p>
            <a:pPr algn="ctr"/>
            <a:r>
              <a:rPr lang="en-US" altLang="en-US" sz="1000"/>
              <a:t>Aruco1</a:t>
            </a:r>
            <a:endParaRPr lang="en-US" altLang="en-US" sz="1000"/>
          </a:p>
        </p:txBody>
      </p:sp>
      <p:sp>
        <p:nvSpPr>
          <p:cNvPr id="42" name="Rectangle 41"/>
          <p:cNvSpPr/>
          <p:nvPr/>
        </p:nvSpPr>
        <p:spPr>
          <a:xfrm>
            <a:off x="4997450" y="4731385"/>
            <a:ext cx="660400" cy="231775"/>
          </a:xfrm>
          <a:prstGeom prst="rect">
            <a:avLst/>
          </a:prstGeom>
          <a:ln w="12700" cmpd="sng">
            <a:solidFill>
              <a:schemeClr val="accent1">
                <a:shade val="50000"/>
              </a:schemeClr>
            </a:solidFill>
            <a:prstDash val="dash"/>
          </a:ln>
        </p:spPr>
        <p:style>
          <a:lnRef idx="2">
            <a:schemeClr val="accent6"/>
          </a:lnRef>
          <a:fillRef idx="1">
            <a:schemeClr val="lt1"/>
          </a:fillRef>
          <a:effectRef idx="0">
            <a:schemeClr val="accent6"/>
          </a:effectRef>
          <a:fontRef idx="minor">
            <a:schemeClr val="dk1"/>
          </a:fontRef>
        </p:style>
        <p:txBody>
          <a:bodyPr rtlCol="0" anchor="ctr"/>
          <a:p>
            <a:pPr algn="ctr"/>
            <a:r>
              <a:rPr lang="en-US" altLang="en-US" sz="1000"/>
              <a:t>Aruco2</a:t>
            </a:r>
            <a:endParaRPr lang="en-US" altLang="en-US" sz="1000"/>
          </a:p>
        </p:txBody>
      </p:sp>
      <p:sp>
        <p:nvSpPr>
          <p:cNvPr id="43" name="Rectangle 42"/>
          <p:cNvSpPr/>
          <p:nvPr/>
        </p:nvSpPr>
        <p:spPr>
          <a:xfrm>
            <a:off x="6153150" y="4731385"/>
            <a:ext cx="660400" cy="231775"/>
          </a:xfrm>
          <a:prstGeom prst="rect">
            <a:avLst/>
          </a:prstGeom>
          <a:ln w="12700" cmpd="sng">
            <a:solidFill>
              <a:schemeClr val="accent1">
                <a:shade val="50000"/>
              </a:schemeClr>
            </a:solidFill>
            <a:prstDash val="dash"/>
          </a:ln>
        </p:spPr>
        <p:style>
          <a:lnRef idx="2">
            <a:schemeClr val="accent6"/>
          </a:lnRef>
          <a:fillRef idx="1">
            <a:schemeClr val="lt1"/>
          </a:fillRef>
          <a:effectRef idx="0">
            <a:schemeClr val="accent6"/>
          </a:effectRef>
          <a:fontRef idx="minor">
            <a:schemeClr val="dk1"/>
          </a:fontRef>
        </p:style>
        <p:txBody>
          <a:bodyPr rtlCol="0" anchor="ctr"/>
          <a:p>
            <a:pPr algn="ctr"/>
            <a:r>
              <a:rPr lang="en-US" altLang="en-US" sz="1000"/>
              <a:t>Aruco2</a:t>
            </a:r>
            <a:endParaRPr lang="en-US" altLang="en-US" sz="1000"/>
          </a:p>
        </p:txBody>
      </p:sp>
      <p:sp>
        <p:nvSpPr>
          <p:cNvPr id="44" name="Rectangle 43"/>
          <p:cNvSpPr/>
          <p:nvPr/>
        </p:nvSpPr>
        <p:spPr>
          <a:xfrm>
            <a:off x="5657850" y="1057910"/>
            <a:ext cx="1517015" cy="231775"/>
          </a:xfrm>
          <a:prstGeom prst="rect">
            <a:avLst/>
          </a:prstGeom>
          <a:ln w="12700" cmpd="sng">
            <a:solidFill>
              <a:schemeClr val="accent1">
                <a:shade val="50000"/>
              </a:schemeClr>
            </a:solidFill>
            <a:prstDash val="dash"/>
          </a:ln>
        </p:spPr>
        <p:style>
          <a:lnRef idx="2">
            <a:schemeClr val="accent6"/>
          </a:lnRef>
          <a:fillRef idx="1">
            <a:schemeClr val="lt1"/>
          </a:fillRef>
          <a:effectRef idx="0">
            <a:schemeClr val="accent6"/>
          </a:effectRef>
          <a:fontRef idx="minor">
            <a:schemeClr val="dk1"/>
          </a:fontRef>
        </p:style>
        <p:txBody>
          <a:bodyPr rtlCol="0" anchor="ctr"/>
          <a:p>
            <a:pPr algn="ctr"/>
            <a:r>
              <a:rPr lang="en-US" altLang="en-US" sz="1000"/>
              <a:t>Calibration Board</a:t>
            </a:r>
            <a:endParaRPr lang="en-US" altLang="en-US" sz="1000"/>
          </a:p>
        </p:txBody>
      </p:sp>
      <p:cxnSp>
        <p:nvCxnSpPr>
          <p:cNvPr id="45" name="Straight Arrow Connector 44"/>
          <p:cNvCxnSpPr>
            <a:stCxn id="6" idx="0"/>
            <a:endCxn id="44" idx="2"/>
          </p:cNvCxnSpPr>
          <p:nvPr/>
        </p:nvCxnSpPr>
        <p:spPr>
          <a:xfrm flipV="1">
            <a:off x="4317365" y="1289685"/>
            <a:ext cx="2089150" cy="1701165"/>
          </a:xfrm>
          <a:prstGeom prst="straightConnector1">
            <a:avLst/>
          </a:prstGeom>
          <a:ln>
            <a:solidFill>
              <a:schemeClr val="bg1">
                <a:lumMod val="75000"/>
              </a:schemeClr>
            </a:solidFill>
            <a:prstDash val="dashDot"/>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3" idx="0"/>
            <a:endCxn id="44" idx="2"/>
          </p:cNvCxnSpPr>
          <p:nvPr/>
        </p:nvCxnSpPr>
        <p:spPr>
          <a:xfrm flipV="1">
            <a:off x="5752465" y="1289685"/>
            <a:ext cx="654050" cy="1701165"/>
          </a:xfrm>
          <a:prstGeom prst="straightConnector1">
            <a:avLst/>
          </a:prstGeom>
          <a:ln>
            <a:solidFill>
              <a:schemeClr val="bg1">
                <a:lumMod val="75000"/>
              </a:schemeClr>
            </a:solidFill>
            <a:prstDash val="dashDot"/>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5" idx="0"/>
            <a:endCxn id="44" idx="2"/>
          </p:cNvCxnSpPr>
          <p:nvPr/>
        </p:nvCxnSpPr>
        <p:spPr>
          <a:xfrm flipH="1" flipV="1">
            <a:off x="6406515" y="1289685"/>
            <a:ext cx="793750" cy="1701165"/>
          </a:xfrm>
          <a:prstGeom prst="straightConnector1">
            <a:avLst/>
          </a:prstGeom>
          <a:ln>
            <a:solidFill>
              <a:schemeClr val="bg1">
                <a:lumMod val="75000"/>
              </a:schemeClr>
            </a:solidFill>
            <a:prstDash val="dashDot"/>
            <a:tailEnd type="arrow"/>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26" idx="0"/>
            <a:endCxn id="44" idx="2"/>
          </p:cNvCxnSpPr>
          <p:nvPr/>
        </p:nvCxnSpPr>
        <p:spPr>
          <a:xfrm flipH="1" flipV="1">
            <a:off x="6406515" y="1289685"/>
            <a:ext cx="2225675" cy="1699895"/>
          </a:xfrm>
          <a:prstGeom prst="straightConnector1">
            <a:avLst/>
          </a:prstGeom>
          <a:ln>
            <a:solidFill>
              <a:schemeClr val="bg1">
                <a:lumMod val="75000"/>
              </a:schemeClr>
            </a:solidFill>
            <a:prstDash val="dashDot"/>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stCxn id="29" idx="0"/>
          </p:cNvCxnSpPr>
          <p:nvPr/>
        </p:nvCxnSpPr>
        <p:spPr>
          <a:xfrm flipV="1">
            <a:off x="5317490" y="1290320"/>
            <a:ext cx="1083945" cy="4192905"/>
          </a:xfrm>
          <a:prstGeom prst="straightConnector1">
            <a:avLst/>
          </a:prstGeom>
          <a:ln>
            <a:solidFill>
              <a:schemeClr val="bg1">
                <a:lumMod val="75000"/>
              </a:schemeClr>
            </a:solidFill>
            <a:prstDash val="dashDot"/>
            <a:tailEnd type="arrow"/>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29" idx="0"/>
            <a:endCxn id="41" idx="2"/>
          </p:cNvCxnSpPr>
          <p:nvPr/>
        </p:nvCxnSpPr>
        <p:spPr>
          <a:xfrm flipH="1" flipV="1">
            <a:off x="4139565" y="4963160"/>
            <a:ext cx="1177925" cy="520065"/>
          </a:xfrm>
          <a:prstGeom prst="straightConnector1">
            <a:avLst/>
          </a:prstGeom>
          <a:ln>
            <a:solidFill>
              <a:schemeClr val="bg1">
                <a:lumMod val="75000"/>
              </a:schemeClr>
            </a:solidFill>
            <a:prstDash val="dashDot"/>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29" idx="0"/>
            <a:endCxn id="42" idx="2"/>
          </p:cNvCxnSpPr>
          <p:nvPr/>
        </p:nvCxnSpPr>
        <p:spPr>
          <a:xfrm flipV="1">
            <a:off x="5317490" y="4963160"/>
            <a:ext cx="0" cy="520065"/>
          </a:xfrm>
          <a:prstGeom prst="straightConnector1">
            <a:avLst/>
          </a:prstGeom>
          <a:ln>
            <a:solidFill>
              <a:schemeClr val="bg1">
                <a:lumMod val="75000"/>
              </a:schemeClr>
            </a:solidFill>
            <a:prstDash val="dashDot"/>
            <a:tailEnd type="arrow"/>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29" idx="0"/>
            <a:endCxn id="43" idx="2"/>
          </p:cNvCxnSpPr>
          <p:nvPr/>
        </p:nvCxnSpPr>
        <p:spPr>
          <a:xfrm flipV="1">
            <a:off x="5317490" y="4963160"/>
            <a:ext cx="1155700" cy="520065"/>
          </a:xfrm>
          <a:prstGeom prst="straightConnector1">
            <a:avLst/>
          </a:prstGeom>
          <a:ln>
            <a:solidFill>
              <a:schemeClr val="bg1">
                <a:lumMod val="75000"/>
              </a:schemeClr>
            </a:solidFill>
            <a:prstDash val="dashDot"/>
            <a:tailEnd type="arrow"/>
          </a:ln>
        </p:spPr>
        <p:style>
          <a:lnRef idx="1">
            <a:schemeClr val="accent1"/>
          </a:lnRef>
          <a:fillRef idx="0">
            <a:schemeClr val="accent1"/>
          </a:fillRef>
          <a:effectRef idx="0">
            <a:schemeClr val="accent1"/>
          </a:effectRef>
          <a:fontRef idx="minor">
            <a:schemeClr val="tx1"/>
          </a:fontRef>
        </p:style>
      </p:cxnSp>
      <p:sp>
        <p:nvSpPr>
          <p:cNvPr id="53" name="Text Box 52"/>
          <p:cNvSpPr txBox="1"/>
          <p:nvPr/>
        </p:nvSpPr>
        <p:spPr>
          <a:xfrm>
            <a:off x="909320" y="1002030"/>
            <a:ext cx="1677035" cy="3553460"/>
          </a:xfrm>
          <a:prstGeom prst="rect">
            <a:avLst/>
          </a:prstGeom>
          <a:noFill/>
        </p:spPr>
        <p:txBody>
          <a:bodyPr wrap="square" rtlCol="0">
            <a:spAutoFit/>
          </a:bodyPr>
          <a:p>
            <a:pPr algn="ctr"/>
            <a:r>
              <a:rPr lang="en-US" altLang="en-US" sz="900">
                <a:solidFill>
                  <a:schemeClr val="tx1"/>
                </a:solidFill>
              </a:rPr>
              <a:t>Synchronization</a:t>
            </a:r>
            <a:endParaRPr lang="en-US" altLang="en-US" sz="900">
              <a:solidFill>
                <a:schemeClr val="tx1"/>
              </a:solidFill>
            </a:endParaRPr>
          </a:p>
          <a:p>
            <a:pPr algn="ctr"/>
            <a:endParaRPr lang="en-US" altLang="en-US" sz="900">
              <a:solidFill>
                <a:schemeClr val="tx1"/>
              </a:solidFill>
            </a:endParaRPr>
          </a:p>
          <a:p>
            <a:pPr algn="ctr"/>
            <a:r>
              <a:rPr lang="en-US" altLang="en-US" sz="900">
                <a:solidFill>
                  <a:schemeClr val="tx1"/>
                </a:solidFill>
              </a:rPr>
              <a:t>The Desktop acts as the PTP Grandmaster. The lidar produces a pulse that is synced to the PTP Clock, and this pulse triggers the Cameras. The Cameras and LIDAR output a timestamp to match the PTP Grandmaster.</a:t>
            </a:r>
            <a:endParaRPr lang="en-US" altLang="en-US" sz="900">
              <a:solidFill>
                <a:schemeClr val="tx1"/>
              </a:solidFill>
            </a:endParaRPr>
          </a:p>
          <a:p>
            <a:pPr algn="ctr"/>
            <a:endParaRPr lang="en-US" altLang="en-US" sz="900">
              <a:solidFill>
                <a:schemeClr val="tx1"/>
              </a:solidFill>
            </a:endParaRPr>
          </a:p>
          <a:p>
            <a:pPr algn="ctr"/>
            <a:r>
              <a:rPr lang="en-US" altLang="en-US" sz="900">
                <a:solidFill>
                  <a:schemeClr val="tx1"/>
                </a:solidFill>
              </a:rPr>
              <a:t>Extrinsics</a:t>
            </a:r>
            <a:endParaRPr lang="en-US" altLang="en-US" sz="900">
              <a:solidFill>
                <a:schemeClr val="tx1"/>
              </a:solidFill>
            </a:endParaRPr>
          </a:p>
          <a:p>
            <a:pPr algn="ctr"/>
            <a:endParaRPr lang="en-US" altLang="en-US" sz="900">
              <a:solidFill>
                <a:schemeClr val="tx1"/>
              </a:solidFill>
            </a:endParaRPr>
          </a:p>
          <a:p>
            <a:pPr algn="ctr"/>
            <a:r>
              <a:rPr lang="en-US" altLang="en-US" sz="900">
                <a:solidFill>
                  <a:schemeClr val="tx1"/>
                </a:solidFill>
              </a:rPr>
              <a:t>We need to get the pose of the Tobii glasses with the Camera on vehicle. To do this, we track the pose of the Tobii  wrt the Aruco Marker. We can calculate the transform from Aruco1 to the LCamera via the Calibration board initially. </a:t>
            </a:r>
            <a:endParaRPr lang="en-US" altLang="en-US" sz="900">
              <a:solidFill>
                <a:schemeClr val="tx1"/>
              </a:solidFill>
            </a:endParaRPr>
          </a:p>
        </p:txBody>
      </p:sp>
      <p:sp>
        <p:nvSpPr>
          <p:cNvPr id="55" name="Rectangle 54"/>
          <p:cNvSpPr/>
          <p:nvPr/>
        </p:nvSpPr>
        <p:spPr>
          <a:xfrm>
            <a:off x="8767445" y="5492750"/>
            <a:ext cx="1938655" cy="4191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p>
            <a:pPr algn="ctr"/>
            <a:r>
              <a:rPr lang="en-US" altLang="en-US"/>
              <a:t>Wheel Odom</a:t>
            </a:r>
            <a:endParaRPr lang="en-US" altLang="en-US"/>
          </a:p>
        </p:txBody>
      </p:sp>
      <p:cxnSp>
        <p:nvCxnSpPr>
          <p:cNvPr id="56" name="Straight Arrow Connector 55"/>
          <p:cNvCxnSpPr>
            <a:stCxn id="55" idx="1"/>
            <a:endCxn id="28" idx="3"/>
          </p:cNvCxnSpPr>
          <p:nvPr/>
        </p:nvCxnSpPr>
        <p:spPr>
          <a:xfrm flipH="1" flipV="1">
            <a:off x="8045450" y="5692775"/>
            <a:ext cx="721995" cy="952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7" name="Text Box 56"/>
          <p:cNvSpPr txBox="1"/>
          <p:nvPr/>
        </p:nvSpPr>
        <p:spPr>
          <a:xfrm>
            <a:off x="909320" y="4731385"/>
            <a:ext cx="1677035" cy="922020"/>
          </a:xfrm>
          <a:prstGeom prst="rect">
            <a:avLst/>
          </a:prstGeom>
          <a:noFill/>
        </p:spPr>
        <p:txBody>
          <a:bodyPr wrap="square" rtlCol="0">
            <a:spAutoFit/>
          </a:bodyPr>
          <a:p>
            <a:pPr algn="ctr"/>
            <a:r>
              <a:rPr lang="en-US" altLang="en-US" sz="900">
                <a:solidFill>
                  <a:schemeClr val="tx1"/>
                </a:solidFill>
              </a:rPr>
              <a:t>Collaboration:</a:t>
            </a:r>
            <a:endParaRPr lang="en-US" altLang="en-US" sz="900">
              <a:solidFill>
                <a:schemeClr val="tx1"/>
              </a:solidFill>
            </a:endParaRPr>
          </a:p>
          <a:p>
            <a:pPr algn="ctr"/>
            <a:endParaRPr lang="en-US" altLang="en-US" sz="900">
              <a:solidFill>
                <a:schemeClr val="tx1"/>
              </a:solidFill>
            </a:endParaRPr>
          </a:p>
          <a:p>
            <a:pPr algn="ctr"/>
            <a:r>
              <a:rPr lang="en-US" altLang="en-US" sz="900">
                <a:solidFill>
                  <a:schemeClr val="tx1"/>
                </a:solidFill>
              </a:rPr>
              <a:t>Talk to other labs if this data can be used for SLAM research (requires a GPS/Imu unit)?</a:t>
            </a:r>
            <a:endParaRPr lang="en-US" altLang="en-US" sz="900">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397510" y="262890"/>
            <a:ext cx="2997200" cy="368300"/>
          </a:xfrm>
          <a:prstGeom prst="rect">
            <a:avLst/>
          </a:prstGeom>
          <a:noFill/>
        </p:spPr>
        <p:txBody>
          <a:bodyPr wrap="square" rtlCol="0">
            <a:spAutoFit/>
          </a:bodyPr>
          <a:p>
            <a:r>
              <a:rPr lang="en-US" altLang="en-US"/>
              <a:t>Engineering Required</a:t>
            </a:r>
            <a:endParaRPr lang="en-US" altLang="en-US"/>
          </a:p>
        </p:txBody>
      </p:sp>
      <p:sp>
        <p:nvSpPr>
          <p:cNvPr id="6" name="Text Box 5"/>
          <p:cNvSpPr txBox="1"/>
          <p:nvPr/>
        </p:nvSpPr>
        <p:spPr>
          <a:xfrm>
            <a:off x="422910" y="751205"/>
            <a:ext cx="8023860" cy="3969385"/>
          </a:xfrm>
          <a:prstGeom prst="rect">
            <a:avLst/>
          </a:prstGeom>
          <a:noFill/>
        </p:spPr>
        <p:txBody>
          <a:bodyPr wrap="square" rtlCol="0">
            <a:spAutoFit/>
          </a:bodyPr>
          <a:p>
            <a:r>
              <a:rPr lang="en-US" altLang="en-US" sz="1200">
                <a:solidFill>
                  <a:schemeClr val="accent6">
                    <a:lumMod val="75000"/>
                  </a:schemeClr>
                </a:solidFill>
              </a:rPr>
              <a:t>- Write all sensor ROS/Software drivers (1 wk)</a:t>
            </a:r>
            <a:endParaRPr lang="en-US" altLang="en-US" sz="1200"/>
          </a:p>
          <a:p>
            <a:r>
              <a:rPr lang="en-US" altLang="en-US" sz="1200">
                <a:solidFill>
                  <a:schemeClr val="accent6"/>
                </a:solidFill>
              </a:rPr>
              <a:t>- Setup wiring for sync/power (1 wk)</a:t>
            </a:r>
            <a:endParaRPr lang="en-US" altLang="en-US" sz="1200">
              <a:solidFill>
                <a:schemeClr val="accent6"/>
              </a:solidFill>
            </a:endParaRPr>
          </a:p>
          <a:p>
            <a:r>
              <a:rPr lang="en-US" altLang="en-US" sz="1200">
                <a:solidFill>
                  <a:schemeClr val="accent6"/>
                </a:solidFill>
                <a:sym typeface="+mn-ea"/>
              </a:rPr>
              <a:t>- Setup the Desktop required for data collection (1 day)</a:t>
            </a:r>
            <a:endParaRPr lang="en-US" altLang="en-US" sz="1200">
              <a:solidFill>
                <a:schemeClr val="accent6"/>
              </a:solidFill>
              <a:sym typeface="+mn-ea"/>
            </a:endParaRPr>
          </a:p>
          <a:p>
            <a:r>
              <a:rPr lang="en-US" altLang="en-US" sz="1200">
                <a:solidFill>
                  <a:schemeClr val="accent6"/>
                </a:solidFill>
                <a:sym typeface="+mn-ea"/>
              </a:rPr>
              <a:t>- Perform Intrinsics calibration for Left/Right cameras (1 day)</a:t>
            </a:r>
            <a:endParaRPr lang="en-US" altLang="en-US" sz="1200">
              <a:solidFill>
                <a:schemeClr val="accent6"/>
              </a:solidFill>
              <a:sym typeface="+mn-ea"/>
            </a:endParaRPr>
          </a:p>
          <a:p>
            <a:r>
              <a:rPr lang="en-US" altLang="en-US" sz="1200">
                <a:solidFill>
                  <a:srgbClr val="C00000"/>
                </a:solidFill>
                <a:sym typeface="+mn-ea"/>
              </a:rPr>
              <a:t>- Setup software for PTP Time Sync setup (</a:t>
            </a:r>
            <a:r>
              <a:rPr lang="x-none" altLang="en-US" sz="1200">
                <a:solidFill>
                  <a:srgbClr val="C00000"/>
                </a:solidFill>
                <a:sym typeface="+mn-ea"/>
              </a:rPr>
              <a:t>3</a:t>
            </a:r>
            <a:r>
              <a:rPr lang="en-US" altLang="en-US" sz="1200">
                <a:solidFill>
                  <a:srgbClr val="C00000"/>
                </a:solidFill>
                <a:sym typeface="+mn-ea"/>
              </a:rPr>
              <a:t> day)</a:t>
            </a:r>
            <a:endParaRPr lang="en-US" altLang="en-US" sz="1200">
              <a:solidFill>
                <a:schemeClr val="accent6"/>
              </a:solidFill>
              <a:sym typeface="+mn-ea"/>
            </a:endParaRPr>
          </a:p>
          <a:p>
            <a:r>
              <a:rPr lang="en-US" altLang="en-US" sz="1200">
                <a:solidFill>
                  <a:srgbClr val="C00000"/>
                </a:solidFill>
                <a:sym typeface="+mn-ea"/>
              </a:rPr>
              <a:t>- </a:t>
            </a:r>
            <a:r>
              <a:rPr lang="x-none" altLang="en-US" sz="1200">
                <a:solidFill>
                  <a:srgbClr val="C00000"/>
                </a:solidFill>
                <a:sym typeface="+mn-ea"/>
              </a:rPr>
              <a:t>Write software to run stereo camera</a:t>
            </a:r>
            <a:r>
              <a:rPr lang="en-US" altLang="en-US" sz="1200">
                <a:solidFill>
                  <a:srgbClr val="C00000"/>
                </a:solidFill>
                <a:sym typeface="+mn-ea"/>
              </a:rPr>
              <a:t> (</a:t>
            </a:r>
            <a:r>
              <a:rPr lang="x-none" altLang="en-US" sz="1200">
                <a:solidFill>
                  <a:srgbClr val="C00000"/>
                </a:solidFill>
                <a:sym typeface="+mn-ea"/>
              </a:rPr>
              <a:t>2</a:t>
            </a:r>
            <a:r>
              <a:rPr lang="en-US" altLang="en-US" sz="1200">
                <a:solidFill>
                  <a:srgbClr val="C00000"/>
                </a:solidFill>
                <a:sym typeface="+mn-ea"/>
              </a:rPr>
              <a:t> day)</a:t>
            </a:r>
            <a:endParaRPr lang="en-US" altLang="en-US" sz="1200"/>
          </a:p>
          <a:p>
            <a:r>
              <a:rPr lang="en-US" altLang="en-US" sz="1200">
                <a:solidFill>
                  <a:srgbClr val="C00000"/>
                </a:solidFill>
              </a:rPr>
              <a:t>- Print/Mount calibration board and Aruco Markers (1 day)</a:t>
            </a:r>
            <a:endParaRPr lang="en-US" altLang="en-US" sz="1200">
              <a:solidFill>
                <a:srgbClr val="C00000"/>
              </a:solidFill>
            </a:endParaRPr>
          </a:p>
          <a:p>
            <a:r>
              <a:rPr lang="en-US" altLang="en-US" sz="1200">
                <a:solidFill>
                  <a:srgbClr val="C00000"/>
                </a:solidFill>
              </a:rPr>
              <a:t>- Write software to calibrate extrinsics for LIDAR/Camera and test it (1 wk)</a:t>
            </a:r>
            <a:endParaRPr lang="en-US" altLang="en-US" sz="1200">
              <a:solidFill>
                <a:srgbClr val="C00000"/>
              </a:solidFill>
            </a:endParaRPr>
          </a:p>
          <a:p>
            <a:r>
              <a:rPr lang="en-US" altLang="en-US" sz="1200">
                <a:solidFill>
                  <a:srgbClr val="C00000"/>
                </a:solidFill>
              </a:rPr>
              <a:t>- Write software for Tobii Glasses/Hardware (2 day)</a:t>
            </a:r>
            <a:endParaRPr lang="en-US" altLang="en-US" sz="1200">
              <a:solidFill>
                <a:srgbClr val="C00000"/>
              </a:solidFill>
            </a:endParaRPr>
          </a:p>
          <a:p>
            <a:r>
              <a:rPr lang="en-US" altLang="en-US" sz="1200">
                <a:solidFill>
                  <a:srgbClr val="C00000"/>
                </a:solidFill>
              </a:rPr>
              <a:t>- Write software for Tobii headpose to be tracked by Aruco (2 day)</a:t>
            </a:r>
            <a:endParaRPr lang="en-US" altLang="en-US" sz="1200">
              <a:solidFill>
                <a:srgbClr val="C00000"/>
              </a:solidFill>
            </a:endParaRPr>
          </a:p>
          <a:p>
            <a:r>
              <a:rPr lang="en-US" altLang="en-US" sz="1200">
                <a:solidFill>
                  <a:srgbClr val="C00000"/>
                </a:solidFill>
              </a:rPr>
              <a:t>- Mount sensors on vehicle and integrate all hardware (1 wk)</a:t>
            </a:r>
            <a:endParaRPr lang="en-US" altLang="en-US" sz="1200">
              <a:solidFill>
                <a:srgbClr val="C00000"/>
              </a:solidFill>
            </a:endParaRPr>
          </a:p>
          <a:p>
            <a:r>
              <a:rPr lang="en-US" altLang="en-US" sz="1200">
                <a:solidFill>
                  <a:srgbClr val="C00000"/>
                </a:solidFill>
              </a:rPr>
              <a:t>- Setup and install the Aruco AR Markers in the vehicle (1 day)</a:t>
            </a:r>
            <a:endParaRPr lang="en-US" altLang="en-US" sz="1200">
              <a:solidFill>
                <a:srgbClr val="C00000"/>
              </a:solidFill>
            </a:endParaRPr>
          </a:p>
          <a:p>
            <a:r>
              <a:rPr lang="en-US" altLang="en-US" sz="1200">
                <a:solidFill>
                  <a:srgbClr val="C00000"/>
                </a:solidFill>
              </a:rPr>
              <a:t>- Test and ensure all data is recorded correctly (1 day)</a:t>
            </a:r>
            <a:endParaRPr lang="en-US" altLang="en-US" sz="1200">
              <a:solidFill>
                <a:srgbClr val="C00000"/>
              </a:solidFill>
            </a:endParaRPr>
          </a:p>
          <a:p>
            <a:r>
              <a:rPr lang="en-US" altLang="en-US" sz="1200">
                <a:solidFill>
                  <a:srgbClr val="C00000"/>
                </a:solidFill>
              </a:rPr>
              <a:t>- Collect the raw data needed to perform extrinsic calibration (Done for every new experiment)</a:t>
            </a:r>
            <a:endParaRPr lang="en-US" altLang="en-US" sz="1200">
              <a:solidFill>
                <a:srgbClr val="C00000"/>
              </a:solidFill>
            </a:endParaRPr>
          </a:p>
          <a:p>
            <a:r>
              <a:rPr lang="en-US" altLang="en-US" sz="1200">
                <a:solidFill>
                  <a:srgbClr val="C00000"/>
                </a:solidFill>
              </a:rPr>
              <a:t>- Write software to do some real time SLAM (to get car pose data) (few days)</a:t>
            </a:r>
            <a:endParaRPr lang="en-US" altLang="en-US" sz="1200">
              <a:solidFill>
                <a:srgbClr val="C00000"/>
              </a:solidFill>
            </a:endParaRPr>
          </a:p>
          <a:p>
            <a:endParaRPr lang="en-US" altLang="en-US" sz="1200">
              <a:solidFill>
                <a:srgbClr val="C00000"/>
              </a:solidFill>
            </a:endParaRPr>
          </a:p>
          <a:p>
            <a:r>
              <a:rPr lang="en-US" altLang="en-US" sz="1200">
                <a:solidFill>
                  <a:srgbClr val="C00000"/>
                </a:solidFill>
              </a:rPr>
              <a:t>- </a:t>
            </a:r>
            <a:r>
              <a:rPr lang="en-US" altLang="en-US" sz="1200">
                <a:solidFill>
                  <a:srgbClr val="C00000"/>
                </a:solidFill>
                <a:sym typeface="+mn-ea"/>
              </a:rPr>
              <a:t>Integrate </a:t>
            </a:r>
            <a:r>
              <a:rPr lang="en-US" altLang="en-US" sz="1200">
                <a:solidFill>
                  <a:srgbClr val="C00000"/>
                </a:solidFill>
              </a:rPr>
              <a:t>software to place light curtains from LIDAR data (1 day)</a:t>
            </a:r>
            <a:endParaRPr lang="en-US" altLang="en-US" sz="1200">
              <a:solidFill>
                <a:srgbClr val="C00000"/>
              </a:solidFill>
            </a:endParaRPr>
          </a:p>
          <a:p>
            <a:r>
              <a:rPr lang="en-US" altLang="en-US" sz="1200">
                <a:solidFill>
                  <a:srgbClr val="C00000"/>
                </a:solidFill>
              </a:rPr>
              <a:t>- Integrate software to place light curtains from Raaj's algorithm RGB only (few days)</a:t>
            </a:r>
            <a:endParaRPr lang="en-US" altLang="en-US" sz="1200">
              <a:solidFill>
                <a:srgbClr val="C00000"/>
              </a:solidFill>
            </a:endParaRPr>
          </a:p>
          <a:p>
            <a:r>
              <a:rPr lang="en-US" altLang="en-US" sz="1200">
                <a:solidFill>
                  <a:srgbClr val="C00000"/>
                </a:solidFill>
              </a:rPr>
              <a:t>- Develop algorithm to place light curtains from the 3D Eye Gaze Data?</a:t>
            </a:r>
            <a:endParaRPr lang="en-US" altLang="en-US" sz="1200"/>
          </a:p>
          <a:p>
            <a:endParaRPr lang="en-US" altLang="en-US" sz="1200"/>
          </a:p>
          <a:p>
            <a:r>
              <a:rPr lang="en-US" altLang="en-US" sz="1200"/>
              <a:t>Only then can we start doing data collection / Testing</a:t>
            </a:r>
            <a:endParaRPr lang="en-US" altLang="en-US" sz="12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397510" y="262890"/>
            <a:ext cx="2997200" cy="368300"/>
          </a:xfrm>
          <a:prstGeom prst="rect">
            <a:avLst/>
          </a:prstGeom>
          <a:noFill/>
        </p:spPr>
        <p:txBody>
          <a:bodyPr wrap="square" rtlCol="0">
            <a:spAutoFit/>
          </a:bodyPr>
          <a:p>
            <a:r>
              <a:rPr lang="en-US" altLang="en-US"/>
              <a:t>Hardware Required</a:t>
            </a:r>
            <a:endParaRPr lang="en-US" altLang="en-US"/>
          </a:p>
        </p:txBody>
      </p:sp>
      <p:sp>
        <p:nvSpPr>
          <p:cNvPr id="6" name="Text Box 5"/>
          <p:cNvSpPr txBox="1"/>
          <p:nvPr/>
        </p:nvSpPr>
        <p:spPr>
          <a:xfrm>
            <a:off x="422910" y="751205"/>
            <a:ext cx="6710680" cy="6185535"/>
          </a:xfrm>
          <a:prstGeom prst="rect">
            <a:avLst/>
          </a:prstGeom>
          <a:noFill/>
        </p:spPr>
        <p:txBody>
          <a:bodyPr wrap="square" rtlCol="0">
            <a:spAutoFit/>
          </a:bodyPr>
          <a:p>
            <a:r>
              <a:rPr lang="en-US" altLang="en-US" sz="1200" b="1"/>
              <a:t>General:</a:t>
            </a:r>
            <a:endParaRPr lang="en-US" altLang="en-US" sz="1200"/>
          </a:p>
          <a:p>
            <a:r>
              <a:rPr lang="en-US" altLang="en-US" sz="1200">
                <a:solidFill>
                  <a:schemeClr val="accent6">
                    <a:lumMod val="75000"/>
                  </a:schemeClr>
                </a:solidFill>
              </a:rPr>
              <a:t>General Tools / Drill etc.</a:t>
            </a:r>
            <a:endParaRPr lang="en-US" altLang="en-US" sz="1200">
              <a:solidFill>
                <a:schemeClr val="accent6">
                  <a:lumMod val="75000"/>
                </a:schemeClr>
              </a:solidFill>
            </a:endParaRPr>
          </a:p>
          <a:p>
            <a:r>
              <a:rPr lang="en-US" altLang="en-US" sz="1200">
                <a:solidFill>
                  <a:schemeClr val="accent6">
                    <a:lumMod val="75000"/>
                  </a:schemeClr>
                </a:solidFill>
              </a:rPr>
              <a:t>80/20 Mounts and Screws</a:t>
            </a:r>
            <a:endParaRPr lang="en-US" altLang="en-US" sz="1200">
              <a:solidFill>
                <a:schemeClr val="accent6">
                  <a:lumMod val="75000"/>
                </a:schemeClr>
              </a:solidFill>
            </a:endParaRPr>
          </a:p>
          <a:p>
            <a:r>
              <a:rPr lang="en-US" altLang="en-US" sz="1200">
                <a:solidFill>
                  <a:schemeClr val="accent6">
                    <a:lumMod val="75000"/>
                  </a:schemeClr>
                </a:solidFill>
              </a:rPr>
              <a:t>Ethernet Cables and Wires</a:t>
            </a:r>
            <a:endParaRPr lang="en-US" altLang="en-US" sz="1200"/>
          </a:p>
          <a:p>
            <a:endParaRPr lang="en-US" altLang="en-US" sz="1200"/>
          </a:p>
          <a:p>
            <a:r>
              <a:rPr lang="en-US" altLang="en-US" sz="1200" b="1"/>
              <a:t>Sensors:</a:t>
            </a:r>
            <a:endParaRPr lang="en-US" altLang="en-US" sz="1200"/>
          </a:p>
          <a:p>
            <a:r>
              <a:rPr lang="en-US" altLang="en-US" sz="1200">
                <a:solidFill>
                  <a:schemeClr val="accent6">
                    <a:lumMod val="75000"/>
                  </a:schemeClr>
                </a:solidFill>
              </a:rPr>
              <a:t>Left Camera + Lens</a:t>
            </a:r>
            <a:endParaRPr lang="en-US" altLang="en-US" sz="1200">
              <a:solidFill>
                <a:schemeClr val="accent6">
                  <a:lumMod val="75000"/>
                </a:schemeClr>
              </a:solidFill>
            </a:endParaRPr>
          </a:p>
          <a:p>
            <a:r>
              <a:rPr lang="en-US" altLang="en-US" sz="1200">
                <a:solidFill>
                  <a:schemeClr val="accent6">
                    <a:lumMod val="75000"/>
                  </a:schemeClr>
                </a:solidFill>
              </a:rPr>
              <a:t>Right Camera + Lens</a:t>
            </a:r>
            <a:endParaRPr lang="en-US" altLang="en-US" sz="1200">
              <a:solidFill>
                <a:schemeClr val="accent6">
                  <a:lumMod val="75000"/>
                </a:schemeClr>
              </a:solidFill>
            </a:endParaRPr>
          </a:p>
          <a:p>
            <a:r>
              <a:rPr lang="en-US" altLang="en-US" sz="1200">
                <a:solidFill>
                  <a:schemeClr val="accent6">
                    <a:lumMod val="75000"/>
                  </a:schemeClr>
                </a:solidFill>
              </a:rPr>
              <a:t>Ouster OS2 Lidar</a:t>
            </a:r>
            <a:endParaRPr lang="en-US" altLang="en-US" sz="1200">
              <a:solidFill>
                <a:schemeClr val="accent6">
                  <a:lumMod val="75000"/>
                </a:schemeClr>
              </a:solidFill>
            </a:endParaRPr>
          </a:p>
          <a:p>
            <a:r>
              <a:rPr lang="en-US" altLang="en-US" sz="1200">
                <a:solidFill>
                  <a:schemeClr val="accent6">
                    <a:lumMod val="75000"/>
                  </a:schemeClr>
                </a:solidFill>
              </a:rPr>
              <a:t>Tobii Glasses</a:t>
            </a:r>
            <a:endParaRPr lang="en-US" altLang="en-US" sz="1200">
              <a:solidFill>
                <a:schemeClr val="accent6">
                  <a:lumMod val="75000"/>
                </a:schemeClr>
              </a:solidFill>
            </a:endParaRPr>
          </a:p>
          <a:p>
            <a:r>
              <a:rPr lang="en-US" altLang="en-US" sz="1200">
                <a:solidFill>
                  <a:schemeClr val="accent6">
                    <a:lumMod val="75000"/>
                  </a:schemeClr>
                </a:solidFill>
              </a:rPr>
              <a:t>Light Curtain Device</a:t>
            </a:r>
            <a:endParaRPr lang="en-US" altLang="en-US" sz="1200"/>
          </a:p>
          <a:p>
            <a:endParaRPr lang="en-US" altLang="en-US" sz="1200"/>
          </a:p>
          <a:p>
            <a:r>
              <a:rPr lang="en-US" altLang="en-US" sz="1200" b="1"/>
              <a:t>Calibration:</a:t>
            </a:r>
            <a:endParaRPr lang="en-US" altLang="en-US" sz="1200"/>
          </a:p>
          <a:p>
            <a:r>
              <a:rPr lang="en-US" altLang="en-US" sz="1200">
                <a:solidFill>
                  <a:srgbClr val="C00000"/>
                </a:solidFill>
              </a:rPr>
              <a:t>Aruco Markers + Mount</a:t>
            </a:r>
            <a:endParaRPr lang="en-US" altLang="en-US" sz="1200">
              <a:solidFill>
                <a:srgbClr val="C00000"/>
              </a:solidFill>
            </a:endParaRPr>
          </a:p>
          <a:p>
            <a:r>
              <a:rPr lang="en-US" altLang="en-US" sz="1200">
                <a:solidFill>
                  <a:srgbClr val="C00000"/>
                </a:solidFill>
              </a:rPr>
              <a:t>OpenCV Calibration board</a:t>
            </a:r>
            <a:endParaRPr lang="en-US" altLang="en-US" sz="1200">
              <a:solidFill>
                <a:srgbClr val="C00000"/>
              </a:solidFill>
            </a:endParaRPr>
          </a:p>
          <a:p>
            <a:r>
              <a:rPr lang="en-US" altLang="en-US" sz="1200">
                <a:solidFill>
                  <a:srgbClr val="C00000"/>
                </a:solidFill>
              </a:rPr>
              <a:t>Plywood/board for board</a:t>
            </a:r>
            <a:endParaRPr lang="en-US" altLang="en-US" sz="1200"/>
          </a:p>
          <a:p>
            <a:endParaRPr lang="en-US" altLang="en-US" sz="1200"/>
          </a:p>
          <a:p>
            <a:r>
              <a:rPr lang="en-US" altLang="en-US" sz="1200" b="1"/>
              <a:t>Data Recording PC:</a:t>
            </a:r>
            <a:endParaRPr lang="en-US" altLang="en-US" sz="1200"/>
          </a:p>
          <a:p>
            <a:r>
              <a:rPr lang="en-US" altLang="en-US" sz="1200">
                <a:solidFill>
                  <a:schemeClr val="accent6">
                    <a:lumMod val="75000"/>
                  </a:schemeClr>
                </a:solidFill>
              </a:rPr>
              <a:t>Motherboard</a:t>
            </a:r>
            <a:endParaRPr lang="en-US" altLang="en-US" sz="1200">
              <a:solidFill>
                <a:schemeClr val="accent6">
                  <a:lumMod val="75000"/>
                </a:schemeClr>
              </a:solidFill>
            </a:endParaRPr>
          </a:p>
          <a:p>
            <a:r>
              <a:rPr lang="en-US" altLang="en-US" sz="1200">
                <a:solidFill>
                  <a:schemeClr val="accent6">
                    <a:lumMod val="75000"/>
                  </a:schemeClr>
                </a:solidFill>
              </a:rPr>
              <a:t>CPU</a:t>
            </a:r>
            <a:endParaRPr lang="en-US" altLang="en-US" sz="1200">
              <a:solidFill>
                <a:schemeClr val="accent6">
                  <a:lumMod val="75000"/>
                </a:schemeClr>
              </a:solidFill>
            </a:endParaRPr>
          </a:p>
          <a:p>
            <a:r>
              <a:rPr lang="en-US" altLang="en-US" sz="1200">
                <a:solidFill>
                  <a:schemeClr val="accent6">
                    <a:lumMod val="75000"/>
                  </a:schemeClr>
                </a:solidFill>
              </a:rPr>
              <a:t>PTP Network Card</a:t>
            </a:r>
            <a:endParaRPr lang="en-US" altLang="en-US" sz="1200">
              <a:solidFill>
                <a:schemeClr val="accent6">
                  <a:lumMod val="75000"/>
                </a:schemeClr>
              </a:solidFill>
            </a:endParaRPr>
          </a:p>
          <a:p>
            <a:r>
              <a:rPr lang="en-US" altLang="en-US" sz="1200">
                <a:solidFill>
                  <a:schemeClr val="accent6">
                    <a:lumMod val="75000"/>
                  </a:schemeClr>
                </a:solidFill>
                <a:sym typeface="+mn-ea"/>
              </a:rPr>
              <a:t>Data Hard Disk 10TB</a:t>
            </a:r>
            <a:endParaRPr lang="en-US" altLang="en-US" sz="1200">
              <a:solidFill>
                <a:schemeClr val="accent6">
                  <a:lumMod val="75000"/>
                </a:schemeClr>
              </a:solidFill>
              <a:sym typeface="+mn-ea"/>
            </a:endParaRPr>
          </a:p>
          <a:p>
            <a:r>
              <a:rPr lang="en-US" altLang="en-US" sz="1200">
                <a:solidFill>
                  <a:schemeClr val="accent6">
                    <a:lumMod val="75000"/>
                  </a:schemeClr>
                </a:solidFill>
                <a:sym typeface="+mn-ea"/>
              </a:rPr>
              <a:t>GPU</a:t>
            </a:r>
            <a:endParaRPr lang="en-US" altLang="en-US" sz="1200"/>
          </a:p>
          <a:p>
            <a:r>
              <a:rPr lang="en-US" altLang="en-US" sz="1200">
                <a:solidFill>
                  <a:srgbClr val="C00000"/>
                </a:solidFill>
              </a:rPr>
              <a:t>RAM</a:t>
            </a:r>
            <a:endParaRPr lang="en-US" altLang="en-US" sz="1200">
              <a:solidFill>
                <a:srgbClr val="C00000"/>
              </a:solidFill>
            </a:endParaRPr>
          </a:p>
          <a:p>
            <a:r>
              <a:rPr lang="en-US" altLang="en-US" sz="1200">
                <a:solidFill>
                  <a:srgbClr val="C00000"/>
                </a:solidFill>
              </a:rPr>
              <a:t>Case / Cooling</a:t>
            </a:r>
            <a:endParaRPr lang="en-US" altLang="en-US" sz="1200">
              <a:solidFill>
                <a:srgbClr val="C00000"/>
              </a:solidFill>
            </a:endParaRPr>
          </a:p>
          <a:p>
            <a:r>
              <a:rPr lang="en-US" altLang="en-US" sz="1200">
                <a:solidFill>
                  <a:srgbClr val="C00000"/>
                </a:solidFill>
              </a:rPr>
              <a:t>512GB SSD</a:t>
            </a:r>
            <a:endParaRPr lang="en-US" altLang="en-US" sz="1200">
              <a:solidFill>
                <a:srgbClr val="C00000"/>
              </a:solidFill>
            </a:endParaRPr>
          </a:p>
          <a:p>
            <a:r>
              <a:rPr lang="en-US" altLang="en-US" sz="1200">
                <a:solidFill>
                  <a:srgbClr val="C00000"/>
                </a:solidFill>
              </a:rPr>
              <a:t>750W Power Supply</a:t>
            </a:r>
            <a:endParaRPr lang="en-US" altLang="en-US" sz="1200"/>
          </a:p>
          <a:p>
            <a:endParaRPr lang="en-US" altLang="en-US" sz="1200"/>
          </a:p>
          <a:p>
            <a:r>
              <a:rPr lang="en-US" altLang="en-US" sz="1200"/>
              <a:t>Total Power Draw Expected - &lt; 1000W</a:t>
            </a:r>
            <a:endParaRPr lang="en-US" altLang="en-US" sz="1200"/>
          </a:p>
          <a:p>
            <a:endParaRPr lang="en-US" altLang="en-US" sz="1200"/>
          </a:p>
          <a:p>
            <a:endParaRPr lang="en-US" altLang="en-US" sz="1200"/>
          </a:p>
          <a:p>
            <a:endParaRPr lang="en-US" altLang="en-US" sz="1200"/>
          </a:p>
          <a:p>
            <a:endParaRPr lang="en-US" altLang="en-US" sz="12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 name="Rectangle 32"/>
          <p:cNvSpPr/>
          <p:nvPr/>
        </p:nvSpPr>
        <p:spPr>
          <a:xfrm>
            <a:off x="3937635" y="1341120"/>
            <a:ext cx="243840" cy="254635"/>
          </a:xfrm>
          <a:prstGeom prst="rect">
            <a:avLst/>
          </a:prstGeom>
          <a:ln>
            <a:noFill/>
          </a:ln>
          <a:scene3d>
            <a:camera prst="isometricOffAxis2Left">
              <a:rot lat="1080000" lon="660000" rev="300000"/>
            </a:camera>
            <a:lightRig rig="threePt" dir="t"/>
          </a:scene3d>
          <a:sp3d extrusionH="127000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nvGrpSpPr>
          <p:cNvPr id="4" name="Group 3"/>
          <p:cNvGrpSpPr/>
          <p:nvPr/>
        </p:nvGrpSpPr>
        <p:grpSpPr>
          <a:xfrm>
            <a:off x="1363270" y="697718"/>
            <a:ext cx="7345405" cy="3834672"/>
            <a:chOff x="1120368" y="1702937"/>
            <a:chExt cx="5679889" cy="2965189"/>
          </a:xfrm>
        </p:grpSpPr>
        <p:sp>
          <p:nvSpPr>
            <p:cNvPr id="6" name="Freeform 5"/>
            <p:cNvSpPr/>
            <p:nvPr/>
          </p:nvSpPr>
          <p:spPr>
            <a:xfrm>
              <a:off x="1120368" y="1739780"/>
              <a:ext cx="2883877" cy="641600"/>
            </a:xfrm>
            <a:custGeom>
              <a:avLst/>
              <a:gdLst>
                <a:gd name="connsiteX0" fmla="*/ 0 w 2883877"/>
                <a:gd name="connsiteY0" fmla="*/ 633046 h 641600"/>
                <a:gd name="connsiteX1" fmla="*/ 1072662 w 2883877"/>
                <a:gd name="connsiteY1" fmla="*/ 0 h 641600"/>
                <a:gd name="connsiteX2" fmla="*/ 2118946 w 2883877"/>
                <a:gd name="connsiteY2" fmla="*/ 633046 h 641600"/>
                <a:gd name="connsiteX3" fmla="*/ 2883877 w 2883877"/>
                <a:gd name="connsiteY3" fmla="*/ 307731 h 641600"/>
              </a:gdLst>
              <a:ahLst/>
              <a:cxnLst>
                <a:cxn ang="0">
                  <a:pos x="connsiteX0" y="connsiteY0"/>
                </a:cxn>
                <a:cxn ang="0">
                  <a:pos x="connsiteX1" y="connsiteY1"/>
                </a:cxn>
                <a:cxn ang="0">
                  <a:pos x="connsiteX2" y="connsiteY2"/>
                </a:cxn>
                <a:cxn ang="0">
                  <a:pos x="connsiteX3" y="connsiteY3"/>
                </a:cxn>
              </a:cxnLst>
              <a:rect l="l" t="t" r="r" b="b"/>
              <a:pathLst>
                <a:path w="2883877" h="641600">
                  <a:moveTo>
                    <a:pt x="0" y="633046"/>
                  </a:moveTo>
                  <a:cubicBezTo>
                    <a:pt x="359752" y="316523"/>
                    <a:pt x="719504" y="0"/>
                    <a:pt x="1072662" y="0"/>
                  </a:cubicBezTo>
                  <a:cubicBezTo>
                    <a:pt x="1425820" y="0"/>
                    <a:pt x="1817077" y="581757"/>
                    <a:pt x="2118946" y="633046"/>
                  </a:cubicBezTo>
                  <a:cubicBezTo>
                    <a:pt x="2420815" y="684335"/>
                    <a:pt x="2652346" y="496033"/>
                    <a:pt x="2883877" y="307731"/>
                  </a:cubicBezTo>
                </a:path>
              </a:pathLst>
            </a:custGeom>
            <a:noFill/>
            <a:ln w="19050">
              <a:solidFill>
                <a:schemeClr val="tx1"/>
              </a:solidFill>
            </a:ln>
            <a:scene3d>
              <a:camera prst="isometricOffAxis1Top">
                <a:rot lat="18077999" lon="18390000" rev="3455999"/>
              </a:camera>
              <a:lightRig rig="threePt" dir="t">
                <a:rot lat="0" lon="0" rev="0"/>
              </a:lightRig>
            </a:scene3d>
            <a:sp3d extrusionH="641350" prstMaterial="translucentPowder">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sp>
          <p:nvSpPr>
            <p:cNvPr id="7" name="Rectangle 6"/>
            <p:cNvSpPr/>
            <p:nvPr/>
          </p:nvSpPr>
          <p:spPr>
            <a:xfrm>
              <a:off x="2004647" y="3960660"/>
              <a:ext cx="149469" cy="298939"/>
            </a:xfrm>
            <a:prstGeom prst="rect">
              <a:avLst/>
            </a:prstGeom>
            <a:ln>
              <a:no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cxnSp>
          <p:nvCxnSpPr>
            <p:cNvPr id="10" name="Straight Connector 9"/>
            <p:cNvCxnSpPr>
              <a:stCxn id="7" idx="0"/>
            </p:cNvCxnSpPr>
            <p:nvPr/>
          </p:nvCxnSpPr>
          <p:spPr>
            <a:xfrm flipH="1" flipV="1">
              <a:off x="1652954" y="2175582"/>
              <a:ext cx="426428" cy="1785078"/>
            </a:xfrm>
            <a:prstGeom prst="line">
              <a:avLst/>
            </a:prstGeom>
            <a:ln>
              <a:prstDash val="sysDash"/>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cxnSp>
          <p:nvCxnSpPr>
            <p:cNvPr id="11" name="Straight Connector 10"/>
            <p:cNvCxnSpPr/>
            <p:nvPr/>
          </p:nvCxnSpPr>
          <p:spPr>
            <a:xfrm flipV="1">
              <a:off x="2079382" y="1968368"/>
              <a:ext cx="0" cy="2013678"/>
            </a:xfrm>
            <a:prstGeom prst="line">
              <a:avLst/>
            </a:prstGeom>
            <a:ln>
              <a:prstDash val="sysDash"/>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cxnSp>
          <p:nvCxnSpPr>
            <p:cNvPr id="15" name="Straight Connector 14"/>
            <p:cNvCxnSpPr>
              <a:stCxn id="7" idx="0"/>
            </p:cNvCxnSpPr>
            <p:nvPr/>
          </p:nvCxnSpPr>
          <p:spPr>
            <a:xfrm flipV="1">
              <a:off x="2079382" y="2034906"/>
              <a:ext cx="408841" cy="1925754"/>
            </a:xfrm>
            <a:prstGeom prst="line">
              <a:avLst/>
            </a:prstGeom>
            <a:ln>
              <a:prstDash val="sysDash"/>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sp>
          <p:nvSpPr>
            <p:cNvPr id="18" name="TextBox 17"/>
            <p:cNvSpPr txBox="1"/>
            <p:nvPr/>
          </p:nvSpPr>
          <p:spPr>
            <a:xfrm>
              <a:off x="1636346" y="1789193"/>
              <a:ext cx="851877" cy="276999"/>
            </a:xfrm>
            <a:prstGeom prst="rect">
              <a:avLst/>
            </a:prstGeom>
            <a:noFill/>
            <a:scene3d>
              <a:camera prst="orthographicFront"/>
              <a:lightRig rig="threePt" dir="t"/>
            </a:scene3d>
            <a:sp3d/>
          </p:spPr>
          <p:txBody>
            <a:bodyPr wrap="square" rtlCol="0">
              <a:spAutoFit/>
              <a:flatTx/>
            </a:bodyPr>
            <a:p>
              <a:r>
                <a:rPr lang="en-US" sz="1200" dirty="0"/>
                <a:t>X</a:t>
              </a:r>
              <a:r>
                <a:rPr lang="en-US" sz="1200" baseline="-25000" dirty="0"/>
                <a:t>i-1</a:t>
              </a:r>
              <a:endParaRPr lang="en-US" sz="1200" baseline="-25000" dirty="0"/>
            </a:p>
          </p:txBody>
        </p:sp>
        <p:sp>
          <p:nvSpPr>
            <p:cNvPr id="19" name="Oval 18"/>
            <p:cNvSpPr/>
            <p:nvPr/>
          </p:nvSpPr>
          <p:spPr>
            <a:xfrm>
              <a:off x="1800384" y="2041538"/>
              <a:ext cx="65784" cy="65784"/>
            </a:xfrm>
            <a:prstGeom prst="ellipse">
              <a:avLst/>
            </a:prstGeom>
            <a:solidFill>
              <a:schemeClr val="accent1"/>
            </a:solidFill>
            <a:ln>
              <a:noFill/>
            </a:ln>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sp>
          <p:nvSpPr>
            <p:cNvPr id="20" name="Oval 19"/>
            <p:cNvSpPr/>
            <p:nvPr/>
          </p:nvSpPr>
          <p:spPr>
            <a:xfrm>
              <a:off x="2323488" y="1955038"/>
              <a:ext cx="65784" cy="65784"/>
            </a:xfrm>
            <a:prstGeom prst="ellipse">
              <a:avLst/>
            </a:prstGeom>
            <a:solidFill>
              <a:schemeClr val="accent1"/>
            </a:solidFill>
            <a:ln>
              <a:noFill/>
            </a:ln>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cxnSp>
          <p:nvCxnSpPr>
            <p:cNvPr id="21" name="Straight Connector 20"/>
            <p:cNvCxnSpPr>
              <a:stCxn id="19" idx="6"/>
              <a:endCxn id="20" idx="2"/>
            </p:cNvCxnSpPr>
            <p:nvPr/>
          </p:nvCxnSpPr>
          <p:spPr>
            <a:xfrm flipV="1">
              <a:off x="1866168" y="1987930"/>
              <a:ext cx="457320" cy="86500"/>
            </a:xfrm>
            <a:prstGeom prst="line">
              <a:avLst/>
            </a:prstGeom>
            <a:ln>
              <a:prstDash val="sysDash"/>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sp>
          <p:nvSpPr>
            <p:cNvPr id="25" name="TextBox 24"/>
            <p:cNvSpPr txBox="1"/>
            <p:nvPr/>
          </p:nvSpPr>
          <p:spPr>
            <a:xfrm>
              <a:off x="2266705" y="1707844"/>
              <a:ext cx="851877" cy="276999"/>
            </a:xfrm>
            <a:prstGeom prst="rect">
              <a:avLst/>
            </a:prstGeom>
            <a:noFill/>
            <a:scene3d>
              <a:camera prst="orthographicFront"/>
              <a:lightRig rig="threePt" dir="t"/>
            </a:scene3d>
            <a:sp3d/>
          </p:spPr>
          <p:txBody>
            <a:bodyPr wrap="square" rtlCol="0">
              <a:spAutoFit/>
              <a:flatTx/>
            </a:bodyPr>
            <a:p>
              <a:r>
                <a:rPr lang="en-US" sz="1200" dirty="0"/>
                <a:t>X</a:t>
              </a:r>
              <a:r>
                <a:rPr lang="en-US" sz="1200" baseline="-25000" dirty="0"/>
                <a:t>i+1</a:t>
              </a:r>
              <a:endParaRPr lang="en-US" sz="1200" baseline="-25000" dirty="0"/>
            </a:p>
          </p:txBody>
        </p:sp>
        <p:sp>
          <p:nvSpPr>
            <p:cNvPr id="26" name="TextBox 25"/>
            <p:cNvSpPr txBox="1"/>
            <p:nvPr/>
          </p:nvSpPr>
          <p:spPr>
            <a:xfrm>
              <a:off x="1532367" y="4264509"/>
              <a:ext cx="1194658" cy="403617"/>
            </a:xfrm>
            <a:prstGeom prst="rect">
              <a:avLst/>
            </a:prstGeom>
            <a:noFill/>
            <a:scene3d>
              <a:camera prst="orthographicFront"/>
              <a:lightRig rig="threePt" dir="t"/>
            </a:scene3d>
            <a:sp3d/>
          </p:spPr>
          <p:txBody>
            <a:bodyPr wrap="square" rtlCol="0">
              <a:spAutoFit/>
              <a:flatTx/>
            </a:bodyPr>
            <a:p>
              <a:pPr algn="ctr"/>
              <a:r>
                <a:rPr lang="en-US" sz="1400" dirty="0"/>
                <a:t>Rolling Shutter Camera</a:t>
              </a:r>
              <a:endParaRPr lang="en-US" sz="1400" baseline="-25000" dirty="0"/>
            </a:p>
          </p:txBody>
        </p:sp>
        <p:sp>
          <p:nvSpPr>
            <p:cNvPr id="27" name="Oval 26"/>
            <p:cNvSpPr/>
            <p:nvPr/>
          </p:nvSpPr>
          <p:spPr>
            <a:xfrm>
              <a:off x="2051855" y="1999287"/>
              <a:ext cx="65784" cy="65784"/>
            </a:xfrm>
            <a:prstGeom prst="ellipse">
              <a:avLst/>
            </a:prstGeom>
            <a:solidFill>
              <a:srgbClr val="FF0000"/>
            </a:solidFill>
            <a:ln>
              <a:noFill/>
            </a:ln>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sp>
          <p:nvSpPr>
            <p:cNvPr id="28" name="Rectangle 27"/>
            <p:cNvSpPr/>
            <p:nvPr/>
          </p:nvSpPr>
          <p:spPr>
            <a:xfrm>
              <a:off x="3351278" y="3965570"/>
              <a:ext cx="149469" cy="298939"/>
            </a:xfrm>
            <a:prstGeom prst="rect">
              <a:avLst/>
            </a:prstGeom>
            <a:solidFill>
              <a:srgbClr val="C00000"/>
            </a:solidFill>
            <a:ln>
              <a:solidFill>
                <a:srgbClr val="C0000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sp>
          <p:nvSpPr>
            <p:cNvPr id="29" name="TextBox 28"/>
            <p:cNvSpPr txBox="1"/>
            <p:nvPr/>
          </p:nvSpPr>
          <p:spPr>
            <a:xfrm>
              <a:off x="2853990" y="4264509"/>
              <a:ext cx="1194658" cy="403617"/>
            </a:xfrm>
            <a:prstGeom prst="rect">
              <a:avLst/>
            </a:prstGeom>
            <a:noFill/>
            <a:scene3d>
              <a:camera prst="orthographicFront"/>
              <a:lightRig rig="threePt" dir="t"/>
            </a:scene3d>
            <a:sp3d/>
          </p:spPr>
          <p:txBody>
            <a:bodyPr wrap="square" rtlCol="0">
              <a:spAutoFit/>
              <a:flatTx/>
            </a:bodyPr>
            <a:p>
              <a:pPr algn="ctr"/>
              <a:r>
                <a:rPr lang="en-US" sz="1400" dirty="0"/>
                <a:t>Laser with Galvo Mirror</a:t>
              </a:r>
              <a:endParaRPr lang="en-US" sz="1400" baseline="-25000" dirty="0"/>
            </a:p>
          </p:txBody>
        </p:sp>
        <p:cxnSp>
          <p:nvCxnSpPr>
            <p:cNvPr id="34" name="Straight Arrow Connector 33"/>
            <p:cNvCxnSpPr/>
            <p:nvPr/>
          </p:nvCxnSpPr>
          <p:spPr>
            <a:xfrm>
              <a:off x="2266705" y="4079160"/>
              <a:ext cx="937814" cy="0"/>
            </a:xfrm>
            <a:prstGeom prst="straightConnector1">
              <a:avLst/>
            </a:prstGeom>
            <a:ln>
              <a:tailEnd type="triangle"/>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sp>
          <p:nvSpPr>
            <p:cNvPr id="35" name="TextBox 34"/>
            <p:cNvSpPr txBox="1"/>
            <p:nvPr/>
          </p:nvSpPr>
          <p:spPr>
            <a:xfrm>
              <a:off x="1933163" y="1710931"/>
              <a:ext cx="851877" cy="276999"/>
            </a:xfrm>
            <a:prstGeom prst="rect">
              <a:avLst/>
            </a:prstGeom>
            <a:noFill/>
            <a:scene3d>
              <a:camera prst="orthographicFront"/>
              <a:lightRig rig="threePt" dir="t"/>
            </a:scene3d>
            <a:sp3d/>
          </p:spPr>
          <p:txBody>
            <a:bodyPr wrap="square" rtlCol="0">
              <a:spAutoFit/>
              <a:flatTx/>
            </a:bodyPr>
            <a:p>
              <a:r>
                <a:rPr lang="en-US" sz="1200" i="1" dirty="0"/>
                <a:t>X</a:t>
              </a:r>
              <a:r>
                <a:rPr lang="en-US" sz="1200" baseline="-25000" dirty="0"/>
                <a:t>i</a:t>
              </a:r>
              <a:endParaRPr lang="en-US" sz="1200" baseline="-25000" dirty="0"/>
            </a:p>
          </p:txBody>
        </p:sp>
        <p:cxnSp>
          <p:nvCxnSpPr>
            <p:cNvPr id="36" name="Straight Connector 35"/>
            <p:cNvCxnSpPr>
              <a:stCxn id="28" idx="0"/>
              <a:endCxn id="27" idx="5"/>
            </p:cNvCxnSpPr>
            <p:nvPr/>
          </p:nvCxnSpPr>
          <p:spPr>
            <a:xfrm flipH="1" flipV="1">
              <a:off x="2108005" y="2055437"/>
              <a:ext cx="1318008" cy="1910133"/>
            </a:xfrm>
            <a:prstGeom prst="line">
              <a:avLst/>
            </a:prstGeom>
            <a:ln>
              <a:solidFill>
                <a:srgbClr val="C00000"/>
              </a:solidFill>
              <a:prstDash val="sysDash"/>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pic>
          <p:nvPicPr>
            <p:cNvPr id="49" name="Picture 48"/>
            <p:cNvPicPr>
              <a:picLocks noChangeAspect="1"/>
            </p:cNvPicPr>
            <p:nvPr/>
          </p:nvPicPr>
          <p:blipFill>
            <a:blip r:embed="rId1"/>
            <a:stretch>
              <a:fillRect/>
            </a:stretch>
          </p:blipFill>
          <p:spPr>
            <a:xfrm>
              <a:off x="2642922" y="3871075"/>
              <a:ext cx="185380" cy="168135"/>
            </a:xfrm>
            <a:prstGeom prst="rect">
              <a:avLst/>
            </a:prstGeom>
          </p:spPr>
        </p:pic>
        <p:grpSp>
          <p:nvGrpSpPr>
            <p:cNvPr id="52" name="Group 51"/>
            <p:cNvGrpSpPr/>
            <p:nvPr/>
          </p:nvGrpSpPr>
          <p:grpSpPr>
            <a:xfrm>
              <a:off x="1574336" y="3353290"/>
              <a:ext cx="692370" cy="668971"/>
              <a:chOff x="1574336" y="3359775"/>
              <a:chExt cx="692370" cy="668971"/>
            </a:xfrm>
          </p:grpSpPr>
          <p:cxnSp>
            <p:nvCxnSpPr>
              <p:cNvPr id="42" name="Straight Arrow Connector 41"/>
              <p:cNvCxnSpPr>
                <a:stCxn id="7" idx="0"/>
              </p:cNvCxnSpPr>
              <p:nvPr/>
            </p:nvCxnSpPr>
            <p:spPr>
              <a:xfrm flipH="1" flipV="1">
                <a:off x="2079381" y="3566933"/>
                <a:ext cx="1" cy="400110"/>
              </a:xfrm>
              <a:prstGeom prst="straightConnector1">
                <a:avLst/>
              </a:prstGeom>
              <a:ln>
                <a:solidFill>
                  <a:schemeClr val="tx1"/>
                </a:solidFill>
                <a:tailEnd type="triangle"/>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cxnSp>
            <p:nvCxnSpPr>
              <p:cNvPr id="45" name="Straight Arrow Connector 44"/>
              <p:cNvCxnSpPr>
                <a:stCxn id="7" idx="0"/>
              </p:cNvCxnSpPr>
              <p:nvPr/>
            </p:nvCxnSpPr>
            <p:spPr>
              <a:xfrm flipH="1" flipV="1">
                <a:off x="1725640" y="3964920"/>
                <a:ext cx="353742" cy="2123"/>
              </a:xfrm>
              <a:prstGeom prst="straightConnector1">
                <a:avLst/>
              </a:prstGeom>
              <a:ln>
                <a:solidFill>
                  <a:schemeClr val="tx1"/>
                </a:solidFill>
                <a:tailEnd type="triangle"/>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sp>
            <p:nvSpPr>
              <p:cNvPr id="50" name="TextBox 49"/>
              <p:cNvSpPr txBox="1"/>
              <p:nvPr/>
            </p:nvSpPr>
            <p:spPr>
              <a:xfrm>
                <a:off x="1972288" y="3359775"/>
                <a:ext cx="294418" cy="215444"/>
              </a:xfrm>
              <a:prstGeom prst="rect">
                <a:avLst/>
              </a:prstGeom>
              <a:noFill/>
              <a:scene3d>
                <a:camera prst="orthographicFront"/>
                <a:lightRig rig="threePt" dir="t"/>
              </a:scene3d>
              <a:sp3d/>
            </p:spPr>
            <p:txBody>
              <a:bodyPr wrap="square" rtlCol="0">
                <a:spAutoFit/>
                <a:flatTx/>
              </a:bodyPr>
              <a:p>
                <a:r>
                  <a:rPr lang="en-US" sz="1200" baseline="-25000" dirty="0"/>
                  <a:t>z</a:t>
                </a:r>
                <a:endParaRPr lang="en-US" sz="1200" baseline="-25000" dirty="0"/>
              </a:p>
            </p:txBody>
          </p:sp>
          <p:sp>
            <p:nvSpPr>
              <p:cNvPr id="51" name="TextBox 50"/>
              <p:cNvSpPr txBox="1"/>
              <p:nvPr/>
            </p:nvSpPr>
            <p:spPr>
              <a:xfrm>
                <a:off x="1574336" y="3813302"/>
                <a:ext cx="194482" cy="215444"/>
              </a:xfrm>
              <a:prstGeom prst="rect">
                <a:avLst/>
              </a:prstGeom>
              <a:noFill/>
              <a:scene3d>
                <a:camera prst="orthographicFront"/>
                <a:lightRig rig="threePt" dir="t"/>
              </a:scene3d>
              <a:sp3d/>
            </p:spPr>
            <p:txBody>
              <a:bodyPr wrap="square" rtlCol="0">
                <a:spAutoFit/>
                <a:flatTx/>
              </a:bodyPr>
              <a:p>
                <a:r>
                  <a:rPr lang="en-US" sz="1200" baseline="-25000" dirty="0"/>
                  <a:t>x</a:t>
                </a:r>
                <a:endParaRPr lang="en-US" sz="1200" baseline="-25000" dirty="0"/>
              </a:p>
            </p:txBody>
          </p:sp>
        </p:grpSp>
        <p:grpSp>
          <p:nvGrpSpPr>
            <p:cNvPr id="53" name="Group 52"/>
            <p:cNvGrpSpPr/>
            <p:nvPr/>
          </p:nvGrpSpPr>
          <p:grpSpPr>
            <a:xfrm>
              <a:off x="2915761" y="3353394"/>
              <a:ext cx="692370" cy="668971"/>
              <a:chOff x="1574336" y="3359775"/>
              <a:chExt cx="692370" cy="668971"/>
            </a:xfrm>
          </p:grpSpPr>
          <p:cxnSp>
            <p:nvCxnSpPr>
              <p:cNvPr id="54" name="Straight Arrow Connector 53"/>
              <p:cNvCxnSpPr/>
              <p:nvPr/>
            </p:nvCxnSpPr>
            <p:spPr>
              <a:xfrm flipH="1" flipV="1">
                <a:off x="2079381" y="3565460"/>
                <a:ext cx="1" cy="400110"/>
              </a:xfrm>
              <a:prstGeom prst="straightConnector1">
                <a:avLst/>
              </a:prstGeom>
              <a:ln>
                <a:solidFill>
                  <a:schemeClr val="tx1"/>
                </a:solidFill>
                <a:tailEnd type="triangle"/>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cxnSp>
            <p:nvCxnSpPr>
              <p:cNvPr id="55" name="Straight Arrow Connector 54"/>
              <p:cNvCxnSpPr/>
              <p:nvPr/>
            </p:nvCxnSpPr>
            <p:spPr>
              <a:xfrm flipH="1" flipV="1">
                <a:off x="1725640" y="3963447"/>
                <a:ext cx="353742" cy="2123"/>
              </a:xfrm>
              <a:prstGeom prst="straightConnector1">
                <a:avLst/>
              </a:prstGeom>
              <a:ln>
                <a:solidFill>
                  <a:schemeClr val="tx1"/>
                </a:solidFill>
                <a:tailEnd type="triangle"/>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sp>
            <p:nvSpPr>
              <p:cNvPr id="56" name="TextBox 55"/>
              <p:cNvSpPr txBox="1"/>
              <p:nvPr/>
            </p:nvSpPr>
            <p:spPr>
              <a:xfrm>
                <a:off x="1972288" y="3359775"/>
                <a:ext cx="294418" cy="215444"/>
              </a:xfrm>
              <a:prstGeom prst="rect">
                <a:avLst/>
              </a:prstGeom>
              <a:noFill/>
              <a:scene3d>
                <a:camera prst="orthographicFront"/>
                <a:lightRig rig="threePt" dir="t"/>
              </a:scene3d>
              <a:sp3d/>
            </p:spPr>
            <p:txBody>
              <a:bodyPr wrap="square" rtlCol="0">
                <a:spAutoFit/>
                <a:flatTx/>
              </a:bodyPr>
              <a:p>
                <a:r>
                  <a:rPr lang="en-US" sz="1200" baseline="-25000" dirty="0"/>
                  <a:t>z</a:t>
                </a:r>
                <a:endParaRPr lang="en-US" sz="1200" baseline="-25000" dirty="0"/>
              </a:p>
            </p:txBody>
          </p:sp>
          <p:sp>
            <p:nvSpPr>
              <p:cNvPr id="57" name="TextBox 56"/>
              <p:cNvSpPr txBox="1"/>
              <p:nvPr/>
            </p:nvSpPr>
            <p:spPr>
              <a:xfrm>
                <a:off x="1574336" y="3813302"/>
                <a:ext cx="194482" cy="215444"/>
              </a:xfrm>
              <a:prstGeom prst="rect">
                <a:avLst/>
              </a:prstGeom>
              <a:noFill/>
              <a:scene3d>
                <a:camera prst="orthographicFront"/>
                <a:lightRig rig="threePt" dir="t"/>
              </a:scene3d>
              <a:sp3d/>
            </p:spPr>
            <p:txBody>
              <a:bodyPr wrap="square" rtlCol="0">
                <a:spAutoFit/>
                <a:flatTx/>
              </a:bodyPr>
              <a:p>
                <a:r>
                  <a:rPr lang="en-US" sz="1200" baseline="-25000" dirty="0"/>
                  <a:t>x</a:t>
                </a:r>
                <a:endParaRPr lang="en-US" sz="1200" baseline="-25000" dirty="0"/>
              </a:p>
            </p:txBody>
          </p:sp>
        </p:grpSp>
        <p:sp>
          <p:nvSpPr>
            <p:cNvPr id="61" name="Arc 60"/>
            <p:cNvSpPr/>
            <p:nvPr/>
          </p:nvSpPr>
          <p:spPr>
            <a:xfrm flipH="1">
              <a:off x="3326127" y="3761161"/>
              <a:ext cx="187014" cy="127831"/>
            </a:xfrm>
            <a:prstGeom prst="arc">
              <a:avLst/>
            </a:prstGeom>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rtlCol="0" anchor="ctr">
              <a:flatTx/>
            </a:bodyPr>
            <a:p>
              <a:pPr algn="ctr"/>
              <a:endParaRPr lang="en-US"/>
            </a:p>
          </p:txBody>
        </p:sp>
        <p:pic>
          <p:nvPicPr>
            <p:cNvPr id="62" name="Picture 61"/>
            <p:cNvPicPr>
              <a:picLocks noChangeAspect="1"/>
            </p:cNvPicPr>
            <p:nvPr/>
          </p:nvPicPr>
          <p:blipFill>
            <a:blip r:embed="rId2"/>
            <a:stretch>
              <a:fillRect/>
            </a:stretch>
          </p:blipFill>
          <p:spPr>
            <a:xfrm>
              <a:off x="3292234" y="3630790"/>
              <a:ext cx="85026" cy="108834"/>
            </a:xfrm>
            <a:prstGeom prst="rect">
              <a:avLst/>
            </a:prstGeom>
          </p:spPr>
        </p:pic>
        <p:cxnSp>
          <p:nvCxnSpPr>
            <p:cNvPr id="66" name="Straight Connector 65"/>
            <p:cNvCxnSpPr/>
            <p:nvPr/>
          </p:nvCxnSpPr>
          <p:spPr>
            <a:xfrm flipH="1" flipV="1">
              <a:off x="5108470" y="2268888"/>
              <a:ext cx="802946" cy="1934878"/>
            </a:xfrm>
            <a:prstGeom prst="line">
              <a:avLst/>
            </a:prstGeom>
            <a:ln>
              <a:solidFill>
                <a:srgbClr val="C00000"/>
              </a:solidFill>
              <a:prstDash val="sysDash"/>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cxnSp>
          <p:nvCxnSpPr>
            <p:cNvPr id="68" name="Straight Connector 67"/>
            <p:cNvCxnSpPr/>
            <p:nvPr/>
          </p:nvCxnSpPr>
          <p:spPr>
            <a:xfrm flipH="1" flipV="1">
              <a:off x="5466450" y="2107322"/>
              <a:ext cx="442505" cy="2093132"/>
            </a:xfrm>
            <a:prstGeom prst="line">
              <a:avLst/>
            </a:prstGeom>
            <a:ln>
              <a:solidFill>
                <a:srgbClr val="C00000"/>
              </a:solidFill>
              <a:prstDash val="sysDash"/>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sp>
          <p:nvSpPr>
            <p:cNvPr id="76" name="Arc 75"/>
            <p:cNvSpPr/>
            <p:nvPr/>
          </p:nvSpPr>
          <p:spPr>
            <a:xfrm rot="20673411" flipH="1">
              <a:off x="5539168" y="3206365"/>
              <a:ext cx="145161" cy="127831"/>
            </a:xfrm>
            <a:prstGeom prst="arc">
              <a:avLst/>
            </a:prstGeom>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rtlCol="0" anchor="ctr">
              <a:flatTx/>
            </a:bodyPr>
            <a:p>
              <a:pPr algn="ctr"/>
              <a:endParaRPr lang="en-US"/>
            </a:p>
          </p:txBody>
        </p:sp>
        <p:cxnSp>
          <p:nvCxnSpPr>
            <p:cNvPr id="79" name="Straight Connector 78"/>
            <p:cNvCxnSpPr/>
            <p:nvPr/>
          </p:nvCxnSpPr>
          <p:spPr>
            <a:xfrm flipH="1" flipV="1">
              <a:off x="5263998" y="2095975"/>
              <a:ext cx="646999" cy="2103915"/>
            </a:xfrm>
            <a:prstGeom prst="line">
              <a:avLst/>
            </a:prstGeom>
            <a:ln w="9525">
              <a:solidFill>
                <a:srgbClr val="C00000"/>
              </a:solidFill>
              <a:prstDash val="sysDash"/>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pic>
          <p:nvPicPr>
            <p:cNvPr id="86" name="Picture 85"/>
            <p:cNvPicPr>
              <a:picLocks noChangeAspect="1"/>
            </p:cNvPicPr>
            <p:nvPr/>
          </p:nvPicPr>
          <p:blipFill>
            <a:blip r:embed="rId3"/>
            <a:stretch>
              <a:fillRect/>
            </a:stretch>
          </p:blipFill>
          <p:spPr>
            <a:xfrm rot="20673411">
              <a:off x="5440455" y="2926978"/>
              <a:ext cx="78638" cy="129753"/>
            </a:xfrm>
            <a:prstGeom prst="rect">
              <a:avLst/>
            </a:prstGeom>
          </p:spPr>
        </p:pic>
        <p:sp>
          <p:nvSpPr>
            <p:cNvPr id="90" name="TextBox 89"/>
            <p:cNvSpPr txBox="1"/>
            <p:nvPr/>
          </p:nvSpPr>
          <p:spPr>
            <a:xfrm>
              <a:off x="5568964" y="3097941"/>
              <a:ext cx="1194658" cy="237162"/>
            </a:xfrm>
            <a:prstGeom prst="rect">
              <a:avLst/>
            </a:prstGeom>
            <a:noFill/>
            <a:scene3d>
              <a:camera prst="orthographicFront"/>
              <a:lightRig rig="threePt" dir="t"/>
            </a:scene3d>
            <a:sp3d/>
          </p:spPr>
          <p:txBody>
            <a:bodyPr wrap="square" rtlCol="0">
              <a:spAutoFit/>
              <a:flatTx/>
            </a:bodyPr>
            <a:p>
              <a:pPr algn="ctr"/>
              <a:r>
                <a:rPr lang="en-US" sz="1400" dirty="0"/>
                <a:t>Angle</a:t>
              </a:r>
              <a:endParaRPr lang="en-US" sz="1400" baseline="-25000" dirty="0"/>
            </a:p>
          </p:txBody>
        </p:sp>
        <p:cxnSp>
          <p:nvCxnSpPr>
            <p:cNvPr id="91" name="Straight Arrow Connector 90"/>
            <p:cNvCxnSpPr/>
            <p:nvPr/>
          </p:nvCxnSpPr>
          <p:spPr>
            <a:xfrm flipH="1">
              <a:off x="5568965" y="2918496"/>
              <a:ext cx="502401" cy="88572"/>
            </a:xfrm>
            <a:prstGeom prst="straightConnector1">
              <a:avLst/>
            </a:prstGeom>
            <a:ln>
              <a:solidFill>
                <a:schemeClr val="tx1"/>
              </a:solidFill>
              <a:tailEnd type="triangle"/>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sp>
          <p:nvSpPr>
            <p:cNvPr id="95" name="TextBox 94"/>
            <p:cNvSpPr txBox="1"/>
            <p:nvPr/>
          </p:nvSpPr>
          <p:spPr>
            <a:xfrm>
              <a:off x="5605599" y="2693004"/>
              <a:ext cx="1194658" cy="237162"/>
            </a:xfrm>
            <a:prstGeom prst="rect">
              <a:avLst/>
            </a:prstGeom>
            <a:noFill/>
            <a:scene3d>
              <a:camera prst="orthographicFront"/>
              <a:lightRig rig="threePt" dir="t"/>
            </a:scene3d>
            <a:sp3d/>
          </p:spPr>
          <p:txBody>
            <a:bodyPr wrap="square" rtlCol="0">
              <a:spAutoFit/>
              <a:flatTx/>
            </a:bodyPr>
            <a:p>
              <a:pPr algn="ctr"/>
              <a:r>
                <a:rPr lang="en-US" sz="1400" dirty="0"/>
                <a:t>Divergence</a:t>
              </a:r>
              <a:endParaRPr lang="en-US" sz="1400" baseline="-25000" dirty="0"/>
            </a:p>
          </p:txBody>
        </p:sp>
        <p:sp>
          <p:nvSpPr>
            <p:cNvPr id="97" name="Rectangle 96"/>
            <p:cNvSpPr/>
            <p:nvPr/>
          </p:nvSpPr>
          <p:spPr>
            <a:xfrm>
              <a:off x="5769050" y="3918914"/>
              <a:ext cx="149469" cy="341738"/>
            </a:xfrm>
            <a:prstGeom prst="rect">
              <a:avLst/>
            </a:prstGeom>
            <a:solidFill>
              <a:srgbClr val="C00000"/>
            </a:solidFill>
            <a:ln>
              <a:solidFill>
                <a:srgbClr val="C0000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cxnSp>
          <p:nvCxnSpPr>
            <p:cNvPr id="98" name="Straight Connector 97"/>
            <p:cNvCxnSpPr>
              <a:stCxn id="97" idx="0"/>
            </p:cNvCxnSpPr>
            <p:nvPr/>
          </p:nvCxnSpPr>
          <p:spPr>
            <a:xfrm flipH="1" flipV="1">
              <a:off x="5833475" y="2593492"/>
              <a:ext cx="10310" cy="1325422"/>
            </a:xfrm>
            <a:prstGeom prst="line">
              <a:avLst/>
            </a:prstGeom>
            <a:ln w="15875">
              <a:solidFill>
                <a:srgbClr val="C00000"/>
              </a:solidFill>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sp>
          <p:nvSpPr>
            <p:cNvPr id="101" name="Arc 100"/>
            <p:cNvSpPr/>
            <p:nvPr/>
          </p:nvSpPr>
          <p:spPr>
            <a:xfrm rot="868899" flipH="1">
              <a:off x="5722045" y="3554811"/>
              <a:ext cx="187014" cy="127831"/>
            </a:xfrm>
            <a:prstGeom prst="arc">
              <a:avLst/>
            </a:prstGeom>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rtlCol="0" anchor="ctr">
              <a:flatTx/>
            </a:bodyPr>
            <a:p>
              <a:pPr algn="ctr"/>
              <a:endParaRPr lang="en-US"/>
            </a:p>
          </p:txBody>
        </p:sp>
        <p:pic>
          <p:nvPicPr>
            <p:cNvPr id="102" name="Picture 101"/>
            <p:cNvPicPr>
              <a:picLocks noChangeAspect="1"/>
            </p:cNvPicPr>
            <p:nvPr/>
          </p:nvPicPr>
          <p:blipFill>
            <a:blip r:embed="rId4"/>
            <a:stretch>
              <a:fillRect/>
            </a:stretch>
          </p:blipFill>
          <p:spPr>
            <a:xfrm>
              <a:off x="5725658" y="3424018"/>
              <a:ext cx="60766" cy="102543"/>
            </a:xfrm>
            <a:prstGeom prst="rect">
              <a:avLst/>
            </a:prstGeom>
          </p:spPr>
        </p:pic>
        <p:cxnSp>
          <p:nvCxnSpPr>
            <p:cNvPr id="105" name="Straight Arrow Connector 104"/>
            <p:cNvCxnSpPr/>
            <p:nvPr/>
          </p:nvCxnSpPr>
          <p:spPr>
            <a:xfrm flipH="1">
              <a:off x="5815552" y="3307991"/>
              <a:ext cx="296359" cy="199200"/>
            </a:xfrm>
            <a:prstGeom prst="straightConnector1">
              <a:avLst/>
            </a:prstGeom>
            <a:ln>
              <a:solidFill>
                <a:schemeClr val="tx1"/>
              </a:solidFill>
              <a:tailEnd type="triangle"/>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cxnSp>
          <p:nvCxnSpPr>
            <p:cNvPr id="110" name="Straight Arrow Connector 109"/>
            <p:cNvCxnSpPr>
              <a:endCxn id="97" idx="0"/>
            </p:cNvCxnSpPr>
            <p:nvPr/>
          </p:nvCxnSpPr>
          <p:spPr>
            <a:xfrm flipH="1">
              <a:off x="5843785" y="3810919"/>
              <a:ext cx="307608" cy="107995"/>
            </a:xfrm>
            <a:prstGeom prst="straightConnector1">
              <a:avLst/>
            </a:prstGeom>
            <a:ln>
              <a:solidFill>
                <a:schemeClr val="tx1"/>
              </a:solidFill>
              <a:tailEnd type="triangle"/>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sp>
          <p:nvSpPr>
            <p:cNvPr id="113" name="TextBox 112"/>
            <p:cNvSpPr txBox="1"/>
            <p:nvPr/>
          </p:nvSpPr>
          <p:spPr>
            <a:xfrm>
              <a:off x="5585488" y="3574266"/>
              <a:ext cx="1194658" cy="237162"/>
            </a:xfrm>
            <a:prstGeom prst="rect">
              <a:avLst/>
            </a:prstGeom>
            <a:noFill/>
            <a:scene3d>
              <a:camera prst="orthographicFront"/>
              <a:lightRig rig="threePt" dir="t"/>
            </a:scene3d>
            <a:sp3d/>
          </p:spPr>
          <p:txBody>
            <a:bodyPr wrap="square" rtlCol="0">
              <a:spAutoFit/>
              <a:flatTx/>
            </a:bodyPr>
            <a:p>
              <a:pPr algn="ctr"/>
              <a:r>
                <a:rPr lang="en-US" sz="1400" dirty="0"/>
                <a:t>Thickness</a:t>
              </a:r>
              <a:endParaRPr lang="en-US" sz="1400" baseline="-25000" dirty="0"/>
            </a:p>
          </p:txBody>
        </p:sp>
        <p:grpSp>
          <p:nvGrpSpPr>
            <p:cNvPr id="118" name="Group 117"/>
            <p:cNvGrpSpPr/>
            <p:nvPr/>
          </p:nvGrpSpPr>
          <p:grpSpPr>
            <a:xfrm rot="3049346">
              <a:off x="3746314" y="2228931"/>
              <a:ext cx="2111855" cy="1987970"/>
              <a:chOff x="5598339" y="2812833"/>
              <a:chExt cx="2111855" cy="1987970"/>
            </a:xfrm>
          </p:grpSpPr>
          <p:cxnSp>
            <p:nvCxnSpPr>
              <p:cNvPr id="119" name="Straight Connector 118"/>
              <p:cNvCxnSpPr/>
              <p:nvPr/>
            </p:nvCxnSpPr>
            <p:spPr>
              <a:xfrm rot="18550654" flipV="1">
                <a:off x="6086073" y="2621001"/>
                <a:ext cx="1136388" cy="2111855"/>
              </a:xfrm>
              <a:prstGeom prst="line">
                <a:avLst/>
              </a:prstGeom>
              <a:ln>
                <a:solidFill>
                  <a:schemeClr val="accent1"/>
                </a:solidFill>
                <a:prstDash val="sysDash"/>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cxnSp>
            <p:nvCxnSpPr>
              <p:cNvPr id="120" name="Straight Connector 119"/>
              <p:cNvCxnSpPr/>
              <p:nvPr/>
            </p:nvCxnSpPr>
            <p:spPr>
              <a:xfrm rot="20673411" flipV="1">
                <a:off x="6844530" y="2812833"/>
                <a:ext cx="121803" cy="1987970"/>
              </a:xfrm>
              <a:prstGeom prst="line">
                <a:avLst/>
              </a:prstGeom>
              <a:ln>
                <a:solidFill>
                  <a:schemeClr val="accent1"/>
                </a:solidFill>
                <a:prstDash val="sysDash"/>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cxnSp>
            <p:nvCxnSpPr>
              <p:cNvPr id="121" name="Straight Connector 120"/>
              <p:cNvCxnSpPr/>
              <p:nvPr/>
            </p:nvCxnSpPr>
            <p:spPr>
              <a:xfrm rot="18550654" flipV="1">
                <a:off x="6185110" y="2826471"/>
                <a:ext cx="1214022" cy="1818379"/>
              </a:xfrm>
              <a:prstGeom prst="line">
                <a:avLst/>
              </a:prstGeom>
              <a:ln w="9525">
                <a:solidFill>
                  <a:schemeClr val="accent1"/>
                </a:solidFill>
                <a:prstDash val="sysDash"/>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grpSp>
        <p:sp>
          <p:nvSpPr>
            <p:cNvPr id="128" name="Rectangle 127"/>
            <p:cNvSpPr/>
            <p:nvPr/>
          </p:nvSpPr>
          <p:spPr>
            <a:xfrm>
              <a:off x="4334736" y="3908291"/>
              <a:ext cx="149469" cy="341738"/>
            </a:xfrm>
            <a:prstGeom prst="rect">
              <a:avLst/>
            </a:prstGeom>
            <a:ln>
              <a:no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cxnSp>
          <p:nvCxnSpPr>
            <p:cNvPr id="130" name="Straight Connector 129"/>
            <p:cNvCxnSpPr/>
            <p:nvPr/>
          </p:nvCxnSpPr>
          <p:spPr>
            <a:xfrm flipH="1" flipV="1">
              <a:off x="4394409" y="2593492"/>
              <a:ext cx="10310" cy="1325422"/>
            </a:xfrm>
            <a:prstGeom prst="line">
              <a:avLst/>
            </a:prstGeom>
            <a:ln w="15875"/>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cxnSp>
          <p:nvCxnSpPr>
            <p:cNvPr id="131" name="Straight Arrow Connector 130"/>
            <p:cNvCxnSpPr/>
            <p:nvPr/>
          </p:nvCxnSpPr>
          <p:spPr>
            <a:xfrm flipV="1">
              <a:off x="5374096" y="2074430"/>
              <a:ext cx="97029" cy="824532"/>
            </a:xfrm>
            <a:prstGeom prst="straightConnector1">
              <a:avLst/>
            </a:prstGeom>
            <a:ln w="9525" cmpd="thickThin">
              <a:solidFill>
                <a:schemeClr val="accent4">
                  <a:lumMod val="75000"/>
                </a:schemeClr>
              </a:solidFill>
              <a:prstDash val="dash"/>
              <a:tailEnd type="triangle"/>
            </a:ln>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a:flatTx/>
            </a:bodyPr>
            <a:p>
              <a:endParaRPr lang="en-US"/>
            </a:p>
          </p:txBody>
        </p:cxnSp>
        <p:sp>
          <p:nvSpPr>
            <p:cNvPr id="136" name="Oval 135"/>
            <p:cNvSpPr/>
            <p:nvPr/>
          </p:nvSpPr>
          <p:spPr>
            <a:xfrm>
              <a:off x="5184970" y="2516538"/>
              <a:ext cx="65784" cy="65784"/>
            </a:xfrm>
            <a:prstGeom prst="ellipse">
              <a:avLst/>
            </a:prstGeom>
            <a:solidFill>
              <a:srgbClr val="FF0000"/>
            </a:solidFill>
            <a:ln>
              <a:noFill/>
            </a:ln>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sp>
          <p:nvSpPr>
            <p:cNvPr id="137" name="Oval 136"/>
            <p:cNvSpPr/>
            <p:nvPr/>
          </p:nvSpPr>
          <p:spPr>
            <a:xfrm>
              <a:off x="5435755" y="2026547"/>
              <a:ext cx="65784" cy="65784"/>
            </a:xfrm>
            <a:prstGeom prst="ellipse">
              <a:avLst/>
            </a:prstGeom>
            <a:solidFill>
              <a:srgbClr val="FF0000"/>
            </a:solidFill>
            <a:ln>
              <a:noFill/>
            </a:ln>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sp>
          <p:nvSpPr>
            <p:cNvPr id="138" name="Oval 137"/>
            <p:cNvSpPr/>
            <p:nvPr/>
          </p:nvSpPr>
          <p:spPr>
            <a:xfrm>
              <a:off x="5565007" y="2612993"/>
              <a:ext cx="65784" cy="65784"/>
            </a:xfrm>
            <a:prstGeom prst="ellipse">
              <a:avLst/>
            </a:prstGeom>
            <a:solidFill>
              <a:srgbClr val="FF0000"/>
            </a:solidFill>
            <a:ln>
              <a:noFill/>
            </a:ln>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sp>
          <p:nvSpPr>
            <p:cNvPr id="139" name="Oval 138"/>
            <p:cNvSpPr/>
            <p:nvPr/>
          </p:nvSpPr>
          <p:spPr>
            <a:xfrm>
              <a:off x="5341231" y="2881140"/>
              <a:ext cx="65784" cy="65784"/>
            </a:xfrm>
            <a:prstGeom prst="ellipse">
              <a:avLst/>
            </a:prstGeom>
            <a:solidFill>
              <a:srgbClr val="FF0000"/>
            </a:solidFill>
            <a:ln>
              <a:noFill/>
            </a:ln>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sp>
          <p:nvSpPr>
            <p:cNvPr id="140" name="Left Brace 139"/>
            <p:cNvSpPr/>
            <p:nvPr/>
          </p:nvSpPr>
          <p:spPr>
            <a:xfrm>
              <a:off x="4874770" y="2091791"/>
              <a:ext cx="97029" cy="839602"/>
            </a:xfrm>
            <a:prstGeom prst="leftBrace">
              <a:avLst/>
            </a:prstGeom>
            <a:scene3d>
              <a:camera prst="orthographicFront"/>
              <a:lightRig rig="threePt" dir="t"/>
            </a:scene3d>
            <a:sp3d/>
          </p:spPr>
          <p:style>
            <a:lnRef idx="1">
              <a:schemeClr val="accent1"/>
            </a:lnRef>
            <a:fillRef idx="0">
              <a:schemeClr val="accent1"/>
            </a:fillRef>
            <a:effectRef idx="0">
              <a:schemeClr val="accent1"/>
            </a:effectRef>
            <a:fontRef idx="minor">
              <a:schemeClr val="tx1"/>
            </a:fontRef>
          </p:style>
          <p:txBody>
            <a:bodyPr rtlCol="0" anchor="ctr">
              <a:flatTx/>
            </a:bodyPr>
            <a:p>
              <a:pPr algn="ctr"/>
              <a:endParaRPr lang="en-US"/>
            </a:p>
          </p:txBody>
        </p:sp>
        <p:sp>
          <p:nvSpPr>
            <p:cNvPr id="141" name="TextBox 140"/>
            <p:cNvSpPr txBox="1"/>
            <p:nvPr/>
          </p:nvSpPr>
          <p:spPr>
            <a:xfrm>
              <a:off x="3850917" y="1702937"/>
              <a:ext cx="1055690" cy="903474"/>
            </a:xfrm>
            <a:prstGeom prst="rect">
              <a:avLst/>
            </a:prstGeom>
            <a:noFill/>
            <a:scene3d>
              <a:camera prst="orthographicFront"/>
              <a:lightRig rig="threePt" dir="t"/>
            </a:scene3d>
            <a:sp3d/>
          </p:spPr>
          <p:txBody>
            <a:bodyPr wrap="square" rtlCol="0">
              <a:spAutoFit/>
              <a:flatTx/>
            </a:bodyPr>
            <a:p>
              <a:pPr algn="ctr"/>
              <a:r>
                <a:rPr lang="en-US" sz="1400" dirty="0"/>
                <a:t>Uncertainty Region where objects that fall within this are imaged</a:t>
              </a:r>
              <a:endParaRPr lang="en-US" sz="1400" baseline="-25000" dirty="0"/>
            </a:p>
          </p:txBody>
        </p:sp>
      </p:grpSp>
      <p:pic>
        <p:nvPicPr>
          <p:cNvPr id="5" name="Picture 4" descr="prototype"/>
          <p:cNvPicPr>
            <a:picLocks noChangeAspect="1"/>
          </p:cNvPicPr>
          <p:nvPr/>
        </p:nvPicPr>
        <p:blipFill>
          <a:blip r:embed="rId5"/>
          <a:stretch>
            <a:fillRect/>
          </a:stretch>
        </p:blipFill>
        <p:spPr>
          <a:xfrm>
            <a:off x="2503170" y="4532630"/>
            <a:ext cx="4827905" cy="2142490"/>
          </a:xfrm>
          <a:prstGeom prst="rect">
            <a:avLst/>
          </a:prstGeom>
        </p:spPr>
      </p:pic>
      <p:sp>
        <p:nvSpPr>
          <p:cNvPr id="17" name="Rectangle 16"/>
          <p:cNvSpPr/>
          <p:nvPr/>
        </p:nvSpPr>
        <p:spPr>
          <a:xfrm>
            <a:off x="5911215" y="4927600"/>
            <a:ext cx="193040" cy="442595"/>
          </a:xfrm>
          <a:prstGeom prst="rect">
            <a:avLst/>
          </a:prstGeom>
          <a:ln>
            <a:solidFill>
              <a:schemeClr val="tx1"/>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sp>
        <p:nvSpPr>
          <p:cNvPr id="22" name="Rectangle 21"/>
          <p:cNvSpPr/>
          <p:nvPr/>
        </p:nvSpPr>
        <p:spPr>
          <a:xfrm>
            <a:off x="3807656" y="4927467"/>
            <a:ext cx="193298" cy="441946"/>
          </a:xfrm>
          <a:prstGeom prst="rect">
            <a:avLst/>
          </a:prstGeom>
          <a:solidFill>
            <a:srgbClr val="C00000"/>
          </a:solidFill>
          <a:ln w="12700" cmpd="sng">
            <a:solidFill>
              <a:schemeClr val="tx1"/>
            </a:solidFill>
            <a:prstDash val="solid"/>
          </a:ln>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p>
            <a:pPr algn="ctr"/>
            <a:endParaRPr lang="en-US"/>
          </a:p>
        </p:txBody>
      </p:sp>
      <p:sp>
        <p:nvSpPr>
          <p:cNvPr id="31" name="Rounded Rectangle 30"/>
          <p:cNvSpPr/>
          <p:nvPr/>
        </p:nvSpPr>
        <p:spPr>
          <a:xfrm>
            <a:off x="3880485" y="1315720"/>
            <a:ext cx="319405" cy="368300"/>
          </a:xfrm>
          <a:prstGeom prst="roundRect">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2" name="Rectangle 31"/>
          <p:cNvSpPr/>
          <p:nvPr/>
        </p:nvSpPr>
        <p:spPr>
          <a:xfrm>
            <a:off x="3893185" y="1430020"/>
            <a:ext cx="243840" cy="254635"/>
          </a:xfrm>
          <a:prstGeom prst="rect">
            <a:avLst/>
          </a:prstGeom>
          <a:ln>
            <a:noFill/>
          </a:ln>
          <a:scene3d>
            <a:camera prst="isometricOffAxis2Left">
              <a:rot lat="1080000" lon="660000" rev="300000"/>
            </a:camera>
            <a:lightRig rig="threePt" dir="t"/>
          </a:scene3d>
          <a:sp3d extrusionH="25400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p:cNvPicPr>
            <a:picLocks noChangeAspect="1"/>
          </p:cNvPicPr>
          <p:nvPr/>
        </p:nvPicPr>
        <p:blipFill>
          <a:blip r:embed="rId1"/>
          <a:stretch>
            <a:fillRect/>
          </a:stretch>
        </p:blipFill>
        <p:spPr>
          <a:xfrm>
            <a:off x="1798320" y="2394585"/>
            <a:ext cx="4467225" cy="4124325"/>
          </a:xfrm>
          <a:prstGeom prst="rect">
            <a:avLst/>
          </a:prstGeom>
        </p:spPr>
      </p:pic>
      <p:pic>
        <p:nvPicPr>
          <p:cNvPr id="5" name="Picture 4" descr="Real"/>
          <p:cNvPicPr>
            <a:picLocks noChangeAspect="1"/>
          </p:cNvPicPr>
          <p:nvPr/>
        </p:nvPicPr>
        <p:blipFill>
          <a:blip r:embed="rId2"/>
          <a:stretch>
            <a:fillRect/>
          </a:stretch>
        </p:blipFill>
        <p:spPr>
          <a:xfrm>
            <a:off x="1798320" y="137160"/>
            <a:ext cx="10058400" cy="3020695"/>
          </a:xfrm>
          <a:prstGeom prst="rect">
            <a:avLst/>
          </a:prstGeom>
        </p:spPr>
      </p:pic>
      <p:pic>
        <p:nvPicPr>
          <p:cNvPr id="6" name="Picture 5"/>
          <p:cNvPicPr>
            <a:picLocks noChangeAspect="1"/>
          </p:cNvPicPr>
          <p:nvPr/>
        </p:nvPicPr>
        <p:blipFill>
          <a:blip r:embed="rId3"/>
          <a:stretch>
            <a:fillRect/>
          </a:stretch>
        </p:blipFill>
        <p:spPr>
          <a:xfrm>
            <a:off x="6332855" y="3157855"/>
            <a:ext cx="5115560" cy="33604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9" name="Picture 8" descr="FAG"/>
          <p:cNvPicPr>
            <a:picLocks noChangeAspect="1"/>
          </p:cNvPicPr>
          <p:nvPr/>
        </p:nvPicPr>
        <p:blipFill>
          <a:blip r:embed="rId1"/>
          <a:srcRect t="6465" b="48790"/>
          <a:stretch>
            <a:fillRect/>
          </a:stretch>
        </p:blipFill>
        <p:spPr>
          <a:xfrm>
            <a:off x="720725" y="2468245"/>
            <a:ext cx="8180705" cy="2745740"/>
          </a:xfrm>
          <a:prstGeom prst="rect">
            <a:avLst/>
          </a:prstGeom>
        </p:spPr>
      </p:pic>
      <p:pic>
        <p:nvPicPr>
          <p:cNvPr id="10" name="Picture 9" descr="FAG"/>
          <p:cNvPicPr>
            <a:picLocks noChangeAspect="1"/>
          </p:cNvPicPr>
          <p:nvPr/>
        </p:nvPicPr>
        <p:blipFill>
          <a:blip r:embed="rId1"/>
          <a:srcRect l="59908" t="6465" b="48790"/>
          <a:stretch>
            <a:fillRect/>
          </a:stretch>
        </p:blipFill>
        <p:spPr>
          <a:xfrm flipH="1">
            <a:off x="8884285" y="2466975"/>
            <a:ext cx="2823845" cy="2745740"/>
          </a:xfrm>
          <a:prstGeom prst="rect">
            <a:avLst/>
          </a:prstGeom>
        </p:spPr>
      </p:pic>
      <p:pic>
        <p:nvPicPr>
          <p:cNvPr id="12" name="Picture 11"/>
          <p:cNvPicPr>
            <a:picLocks noChangeAspect="1"/>
          </p:cNvPicPr>
          <p:nvPr/>
        </p:nvPicPr>
        <p:blipFill>
          <a:blip r:embed="rId2"/>
          <a:srcRect t="34910" b="49268"/>
          <a:stretch>
            <a:fillRect/>
          </a:stretch>
        </p:blipFill>
        <p:spPr>
          <a:xfrm>
            <a:off x="2545715" y="1400810"/>
            <a:ext cx="3036570" cy="642620"/>
          </a:xfrm>
          <a:prstGeom prst="rect">
            <a:avLst/>
          </a:prstGeom>
        </p:spPr>
      </p:pic>
      <p:pic>
        <p:nvPicPr>
          <p:cNvPr id="13" name="Picture 12"/>
          <p:cNvPicPr>
            <a:picLocks noChangeAspect="1"/>
          </p:cNvPicPr>
          <p:nvPr/>
        </p:nvPicPr>
        <p:blipFill>
          <a:blip r:embed="rId2"/>
          <a:srcRect t="56869"/>
          <a:stretch>
            <a:fillRect/>
          </a:stretch>
        </p:blipFill>
        <p:spPr>
          <a:xfrm>
            <a:off x="8052435" y="1025525"/>
            <a:ext cx="1686560" cy="972820"/>
          </a:xfrm>
          <a:prstGeom prst="rect">
            <a:avLst/>
          </a:prstGeom>
        </p:spPr>
      </p:pic>
      <p:pic>
        <p:nvPicPr>
          <p:cNvPr id="14" name="Picture 13"/>
          <p:cNvPicPr>
            <a:picLocks noChangeAspect="1"/>
          </p:cNvPicPr>
          <p:nvPr/>
        </p:nvPicPr>
        <p:blipFill>
          <a:blip r:embed="rId3"/>
          <a:stretch>
            <a:fillRect/>
          </a:stretch>
        </p:blipFill>
        <p:spPr>
          <a:xfrm>
            <a:off x="6303010" y="3820795"/>
            <a:ext cx="2609850" cy="1318895"/>
          </a:xfrm>
          <a:prstGeom prst="rect">
            <a:avLst/>
          </a:prstGeom>
        </p:spPr>
      </p:pic>
      <p:pic>
        <p:nvPicPr>
          <p:cNvPr id="15" name="Picture 14"/>
          <p:cNvPicPr>
            <a:picLocks noChangeAspect="1"/>
          </p:cNvPicPr>
          <p:nvPr/>
        </p:nvPicPr>
        <p:blipFill>
          <a:blip r:embed="rId4"/>
          <a:stretch>
            <a:fillRect/>
          </a:stretch>
        </p:blipFill>
        <p:spPr>
          <a:xfrm flipV="1">
            <a:off x="6724015" y="3133090"/>
            <a:ext cx="1932940" cy="640715"/>
          </a:xfrm>
          <a:prstGeom prst="rect">
            <a:avLst/>
          </a:prstGeom>
        </p:spPr>
      </p:pic>
      <p:pic>
        <p:nvPicPr>
          <p:cNvPr id="16" name="Picture 15"/>
          <p:cNvPicPr>
            <a:picLocks noChangeAspect="1"/>
          </p:cNvPicPr>
          <p:nvPr/>
        </p:nvPicPr>
        <p:blipFill>
          <a:blip r:embed="rId5"/>
          <a:stretch>
            <a:fillRect/>
          </a:stretch>
        </p:blipFill>
        <p:spPr>
          <a:xfrm>
            <a:off x="8992870" y="3821430"/>
            <a:ext cx="2622550" cy="1315720"/>
          </a:xfrm>
          <a:prstGeom prst="rect">
            <a:avLst/>
          </a:prstGeom>
        </p:spPr>
      </p:pic>
      <p:pic>
        <p:nvPicPr>
          <p:cNvPr id="17" name="Picture 16"/>
          <p:cNvPicPr>
            <a:picLocks noChangeAspect="1"/>
          </p:cNvPicPr>
          <p:nvPr/>
        </p:nvPicPr>
        <p:blipFill>
          <a:blip r:embed="rId6"/>
          <a:stretch>
            <a:fillRect/>
          </a:stretch>
        </p:blipFill>
        <p:spPr>
          <a:xfrm flipV="1">
            <a:off x="9334500" y="3130550"/>
            <a:ext cx="1939290" cy="643255"/>
          </a:xfrm>
          <a:prstGeom prst="rect">
            <a:avLst/>
          </a:prstGeom>
        </p:spPr>
      </p:pic>
      <p:sp>
        <p:nvSpPr>
          <p:cNvPr id="18" name="Rounded Rectangle 17"/>
          <p:cNvSpPr/>
          <p:nvPr/>
        </p:nvSpPr>
        <p:spPr>
          <a:xfrm>
            <a:off x="2764155" y="4355465"/>
            <a:ext cx="2068195" cy="812165"/>
          </a:xfrm>
          <a:prstGeom prst="roundRect">
            <a:avLst/>
          </a:prstGeom>
          <a:blipFill rotWithShape="1">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0" name="Text Box 19"/>
          <p:cNvSpPr txBox="1"/>
          <p:nvPr/>
        </p:nvSpPr>
        <p:spPr>
          <a:xfrm>
            <a:off x="1442085" y="2796540"/>
            <a:ext cx="1847850" cy="337185"/>
          </a:xfrm>
          <a:prstGeom prst="rect">
            <a:avLst/>
          </a:prstGeom>
          <a:noFill/>
        </p:spPr>
        <p:txBody>
          <a:bodyPr wrap="square" rtlCol="0">
            <a:spAutoFit/>
          </a:bodyPr>
          <a:p>
            <a:pPr algn="ctr"/>
            <a:r>
              <a:rPr lang="en-US" altLang="en-US" sz="800">
                <a:solidFill>
                  <a:schemeClr val="bg1"/>
                </a:solidFill>
              </a:rPr>
              <a:t>Right </a:t>
            </a:r>
            <a:endParaRPr lang="en-US" altLang="en-US" sz="800">
              <a:solidFill>
                <a:schemeClr val="bg1"/>
              </a:solidFill>
            </a:endParaRPr>
          </a:p>
          <a:p>
            <a:pPr algn="ctr"/>
            <a:r>
              <a:rPr lang="en-US" altLang="en-US" sz="800">
                <a:solidFill>
                  <a:schemeClr val="bg1"/>
                </a:solidFill>
              </a:rPr>
              <a:t>RGB</a:t>
            </a:r>
            <a:endParaRPr lang="en-US" altLang="en-US" sz="800">
              <a:solidFill>
                <a:schemeClr val="bg1"/>
              </a:solidFill>
            </a:endParaRPr>
          </a:p>
        </p:txBody>
      </p:sp>
      <p:sp>
        <p:nvSpPr>
          <p:cNvPr id="21" name="Text Box 20"/>
          <p:cNvSpPr txBox="1"/>
          <p:nvPr/>
        </p:nvSpPr>
        <p:spPr>
          <a:xfrm>
            <a:off x="3569335" y="3154680"/>
            <a:ext cx="1847850" cy="337185"/>
          </a:xfrm>
          <a:prstGeom prst="rect">
            <a:avLst/>
          </a:prstGeom>
          <a:noFill/>
        </p:spPr>
        <p:txBody>
          <a:bodyPr wrap="square" rtlCol="0">
            <a:spAutoFit/>
          </a:bodyPr>
          <a:p>
            <a:pPr algn="ctr"/>
            <a:r>
              <a:rPr lang="en-US" altLang="en-US" sz="800">
                <a:solidFill>
                  <a:schemeClr val="bg1"/>
                </a:solidFill>
              </a:rPr>
              <a:t>Left </a:t>
            </a:r>
            <a:endParaRPr lang="en-US" altLang="en-US" sz="800">
              <a:solidFill>
                <a:schemeClr val="bg1"/>
              </a:solidFill>
            </a:endParaRPr>
          </a:p>
          <a:p>
            <a:pPr algn="ctr"/>
            <a:r>
              <a:rPr lang="en-US" altLang="en-US" sz="800">
                <a:solidFill>
                  <a:schemeClr val="bg1"/>
                </a:solidFill>
              </a:rPr>
              <a:t>RGB</a:t>
            </a:r>
            <a:endParaRPr lang="en-US" altLang="en-US" sz="800">
              <a:solidFill>
                <a:schemeClr val="bg1"/>
              </a:solidFill>
            </a:endParaRPr>
          </a:p>
        </p:txBody>
      </p:sp>
      <p:sp>
        <p:nvSpPr>
          <p:cNvPr id="22" name="Text Box 21"/>
          <p:cNvSpPr txBox="1"/>
          <p:nvPr/>
        </p:nvSpPr>
        <p:spPr>
          <a:xfrm>
            <a:off x="3162935" y="2894330"/>
            <a:ext cx="1847850" cy="213995"/>
          </a:xfrm>
          <a:prstGeom prst="rect">
            <a:avLst/>
          </a:prstGeom>
          <a:noFill/>
        </p:spPr>
        <p:txBody>
          <a:bodyPr wrap="square" rtlCol="0">
            <a:spAutoFit/>
          </a:bodyPr>
          <a:p>
            <a:pPr algn="ctr"/>
            <a:r>
              <a:rPr lang="en-US" altLang="en-US" sz="800">
                <a:solidFill>
                  <a:schemeClr val="bg1"/>
                </a:solidFill>
              </a:rPr>
              <a:t>Lidar</a:t>
            </a:r>
            <a:endParaRPr lang="en-US" altLang="en-US" sz="800">
              <a:solidFill>
                <a:schemeClr val="bg1"/>
              </a:solidFill>
            </a:endParaRPr>
          </a:p>
        </p:txBody>
      </p:sp>
      <p:sp>
        <p:nvSpPr>
          <p:cNvPr id="23" name="Text Box 22"/>
          <p:cNvSpPr txBox="1"/>
          <p:nvPr/>
        </p:nvSpPr>
        <p:spPr>
          <a:xfrm>
            <a:off x="2929255" y="3385820"/>
            <a:ext cx="832485" cy="460375"/>
          </a:xfrm>
          <a:prstGeom prst="rect">
            <a:avLst/>
          </a:prstGeom>
          <a:noFill/>
        </p:spPr>
        <p:txBody>
          <a:bodyPr wrap="square" rtlCol="0">
            <a:spAutoFit/>
          </a:bodyPr>
          <a:p>
            <a:pPr algn="ctr"/>
            <a:r>
              <a:rPr lang="en-US" altLang="en-US" sz="800">
                <a:solidFill>
                  <a:schemeClr val="bg1"/>
                </a:solidFill>
              </a:rPr>
              <a:t>Adaptive </a:t>
            </a:r>
            <a:endParaRPr lang="en-US" altLang="en-US" sz="800">
              <a:solidFill>
                <a:schemeClr val="bg1"/>
              </a:solidFill>
            </a:endParaRPr>
          </a:p>
          <a:p>
            <a:pPr algn="ctr"/>
            <a:r>
              <a:rPr lang="en-US" altLang="en-US" sz="800">
                <a:solidFill>
                  <a:schemeClr val="bg1"/>
                </a:solidFill>
              </a:rPr>
              <a:t>Laser </a:t>
            </a:r>
            <a:endParaRPr lang="en-US" altLang="en-US" sz="800">
              <a:solidFill>
                <a:schemeClr val="bg1"/>
              </a:solidFill>
            </a:endParaRPr>
          </a:p>
          <a:p>
            <a:pPr algn="ctr"/>
            <a:r>
              <a:rPr lang="en-US" altLang="en-US" sz="800">
                <a:solidFill>
                  <a:schemeClr val="bg1"/>
                </a:solidFill>
              </a:rPr>
              <a:t>Line</a:t>
            </a:r>
            <a:endParaRPr lang="en-US" altLang="en-US" sz="800">
              <a:solidFill>
                <a:schemeClr val="bg1"/>
              </a:solidFill>
            </a:endParaRPr>
          </a:p>
        </p:txBody>
      </p:sp>
      <p:sp>
        <p:nvSpPr>
          <p:cNvPr id="24" name="Text Box 23"/>
          <p:cNvSpPr txBox="1"/>
          <p:nvPr/>
        </p:nvSpPr>
        <p:spPr>
          <a:xfrm>
            <a:off x="3481705" y="3436620"/>
            <a:ext cx="832485" cy="460375"/>
          </a:xfrm>
          <a:prstGeom prst="rect">
            <a:avLst/>
          </a:prstGeom>
          <a:noFill/>
        </p:spPr>
        <p:txBody>
          <a:bodyPr wrap="square" rtlCol="0">
            <a:spAutoFit/>
          </a:bodyPr>
          <a:p>
            <a:pPr algn="ctr"/>
            <a:r>
              <a:rPr lang="en-US" altLang="en-US" sz="800">
                <a:solidFill>
                  <a:schemeClr val="bg1"/>
                </a:solidFill>
              </a:rPr>
              <a:t>Rolling Shutter</a:t>
            </a:r>
            <a:endParaRPr lang="en-US" altLang="en-US" sz="800">
              <a:solidFill>
                <a:schemeClr val="bg1"/>
              </a:solidFill>
            </a:endParaRPr>
          </a:p>
          <a:p>
            <a:pPr algn="ctr"/>
            <a:r>
              <a:rPr lang="en-US" altLang="en-US" sz="800">
                <a:solidFill>
                  <a:schemeClr val="bg1"/>
                </a:solidFill>
              </a:rPr>
              <a:t>NIR </a:t>
            </a:r>
            <a:endParaRPr lang="en-US" altLang="en-US" sz="800">
              <a:solidFill>
                <a:schemeClr val="bg1"/>
              </a:solidFill>
            </a:endParaRPr>
          </a:p>
        </p:txBody>
      </p:sp>
      <p:sp>
        <p:nvSpPr>
          <p:cNvPr id="25" name="Text Box 24"/>
          <p:cNvSpPr txBox="1"/>
          <p:nvPr/>
        </p:nvSpPr>
        <p:spPr>
          <a:xfrm>
            <a:off x="3051810" y="4923155"/>
            <a:ext cx="1403985" cy="213995"/>
          </a:xfrm>
          <a:prstGeom prst="rect">
            <a:avLst/>
          </a:prstGeom>
          <a:noFill/>
        </p:spPr>
        <p:txBody>
          <a:bodyPr wrap="square" rtlCol="0">
            <a:spAutoFit/>
          </a:bodyPr>
          <a:p>
            <a:pPr algn="ctr"/>
            <a:r>
              <a:rPr lang="en-US" altLang="en-US" sz="800">
                <a:solidFill>
                  <a:schemeClr val="bg1"/>
                </a:solidFill>
              </a:rPr>
              <a:t>Seen by Driver</a:t>
            </a:r>
            <a:endParaRPr lang="en-US" altLang="en-US" sz="800">
              <a:solidFill>
                <a:schemeClr val="bg1"/>
              </a:solidFill>
            </a:endParaRPr>
          </a:p>
        </p:txBody>
      </p:sp>
      <p:sp>
        <p:nvSpPr>
          <p:cNvPr id="26" name="Text Box 25"/>
          <p:cNvSpPr txBox="1"/>
          <p:nvPr/>
        </p:nvSpPr>
        <p:spPr>
          <a:xfrm>
            <a:off x="3074670" y="2888615"/>
            <a:ext cx="832485" cy="213995"/>
          </a:xfrm>
          <a:prstGeom prst="rect">
            <a:avLst/>
          </a:prstGeom>
          <a:noFill/>
        </p:spPr>
        <p:txBody>
          <a:bodyPr wrap="square" rtlCol="0">
            <a:spAutoFit/>
          </a:bodyPr>
          <a:p>
            <a:pPr algn="ctr"/>
            <a:r>
              <a:rPr lang="en-US" altLang="en-US" sz="800">
                <a:solidFill>
                  <a:schemeClr val="bg1"/>
                </a:solidFill>
              </a:rPr>
              <a:t>Light Curtain</a:t>
            </a:r>
            <a:endParaRPr lang="en-US" altLang="en-US" sz="800">
              <a:solidFill>
                <a:schemeClr val="bg1"/>
              </a:solidFill>
            </a:endParaRPr>
          </a:p>
        </p:txBody>
      </p:sp>
      <p:sp>
        <p:nvSpPr>
          <p:cNvPr id="27" name="Text Box 26"/>
          <p:cNvSpPr txBox="1"/>
          <p:nvPr/>
        </p:nvSpPr>
        <p:spPr>
          <a:xfrm>
            <a:off x="212090" y="2760980"/>
            <a:ext cx="1847850" cy="213995"/>
          </a:xfrm>
          <a:prstGeom prst="rect">
            <a:avLst/>
          </a:prstGeom>
          <a:noFill/>
        </p:spPr>
        <p:txBody>
          <a:bodyPr wrap="square" rtlCol="0">
            <a:spAutoFit/>
          </a:bodyPr>
          <a:p>
            <a:pPr algn="ctr"/>
            <a:r>
              <a:rPr lang="en-US" altLang="en-US" sz="800">
                <a:solidFill>
                  <a:schemeClr val="bg1"/>
                </a:solidFill>
              </a:rPr>
              <a:t>GPS</a:t>
            </a:r>
            <a:endParaRPr lang="en-US" altLang="en-US" sz="800">
              <a:solidFill>
                <a:schemeClr val="bg1"/>
              </a:solidFill>
            </a:endParaRPr>
          </a:p>
        </p:txBody>
      </p:sp>
      <p:cxnSp>
        <p:nvCxnSpPr>
          <p:cNvPr id="28" name="Straight Connector 27"/>
          <p:cNvCxnSpPr/>
          <p:nvPr/>
        </p:nvCxnSpPr>
        <p:spPr>
          <a:xfrm>
            <a:off x="4307840" y="4053840"/>
            <a:ext cx="1905000" cy="1009650"/>
          </a:xfrm>
          <a:prstGeom prst="line">
            <a:avLst/>
          </a:prstGeom>
          <a:ln w="12700">
            <a:solidFill>
              <a:srgbClr val="FFFF00"/>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4450715" y="3063240"/>
            <a:ext cx="2066925" cy="28575"/>
          </a:xfrm>
          <a:prstGeom prst="line">
            <a:avLst/>
          </a:prstGeom>
          <a:ln w="12700">
            <a:solidFill>
              <a:srgbClr val="FFFF00"/>
            </a:solidFill>
            <a:prstDash val="dash"/>
          </a:ln>
        </p:spPr>
        <p:style>
          <a:lnRef idx="1">
            <a:schemeClr val="accent1"/>
          </a:lnRef>
          <a:fillRef idx="0">
            <a:schemeClr val="accent1"/>
          </a:fillRef>
          <a:effectRef idx="0">
            <a:schemeClr val="accent1"/>
          </a:effectRef>
          <a:fontRef idx="minor">
            <a:schemeClr val="tx1"/>
          </a:fontRef>
        </p:style>
      </p:cxnSp>
      <p:sp>
        <p:nvSpPr>
          <p:cNvPr id="31" name="Text Box 30"/>
          <p:cNvSpPr txBox="1"/>
          <p:nvPr/>
        </p:nvSpPr>
        <p:spPr>
          <a:xfrm>
            <a:off x="7061835" y="2566035"/>
            <a:ext cx="1392555" cy="506730"/>
          </a:xfrm>
          <a:prstGeom prst="rect">
            <a:avLst/>
          </a:prstGeom>
          <a:noFill/>
        </p:spPr>
        <p:txBody>
          <a:bodyPr wrap="square" rtlCol="0">
            <a:spAutoFit/>
          </a:bodyPr>
          <a:p>
            <a:pPr algn="ctr"/>
            <a:r>
              <a:rPr lang="en-US" altLang="en-US" sz="900">
                <a:solidFill>
                  <a:schemeClr val="bg1"/>
                </a:solidFill>
              </a:rPr>
              <a:t>Per Pixel Depth Distribution Predicted from Monocular RGB</a:t>
            </a:r>
            <a:endParaRPr lang="en-US" altLang="en-US" sz="900">
              <a:solidFill>
                <a:schemeClr val="bg1"/>
              </a:solidFill>
            </a:endParaRPr>
          </a:p>
        </p:txBody>
      </p:sp>
      <p:sp>
        <p:nvSpPr>
          <p:cNvPr id="32" name="Text Box 31"/>
          <p:cNvSpPr txBox="1"/>
          <p:nvPr/>
        </p:nvSpPr>
        <p:spPr>
          <a:xfrm>
            <a:off x="7706995" y="4833620"/>
            <a:ext cx="2473960" cy="337185"/>
          </a:xfrm>
          <a:prstGeom prst="rect">
            <a:avLst/>
          </a:prstGeom>
          <a:noFill/>
        </p:spPr>
        <p:txBody>
          <a:bodyPr wrap="square" rtlCol="0">
            <a:spAutoFit/>
          </a:bodyPr>
          <a:p>
            <a:pPr algn="ctr"/>
            <a:r>
              <a:rPr lang="en-US" altLang="en-US" sz="800">
                <a:solidFill>
                  <a:schemeClr val="bg1"/>
                </a:solidFill>
              </a:rPr>
              <a:t>Lidar GT in Yellow</a:t>
            </a:r>
            <a:endParaRPr lang="en-US" altLang="en-US" sz="800">
              <a:solidFill>
                <a:schemeClr val="bg1"/>
              </a:solidFill>
            </a:endParaRPr>
          </a:p>
          <a:p>
            <a:pPr algn="ctr"/>
            <a:r>
              <a:rPr lang="en-US" altLang="en-US" sz="800">
                <a:solidFill>
                  <a:schemeClr val="bg1"/>
                </a:solidFill>
              </a:rPr>
              <a:t>Expectation of Distribution produces pointcloid</a:t>
            </a:r>
            <a:endParaRPr lang="en-US" altLang="en-US" sz="800">
              <a:solidFill>
                <a:schemeClr val="bg1"/>
              </a:solidFill>
            </a:endParaRPr>
          </a:p>
        </p:txBody>
      </p:sp>
      <p:sp>
        <p:nvSpPr>
          <p:cNvPr id="33" name="Text Box 32"/>
          <p:cNvSpPr txBox="1"/>
          <p:nvPr/>
        </p:nvSpPr>
        <p:spPr>
          <a:xfrm>
            <a:off x="8439785" y="2566035"/>
            <a:ext cx="1092835" cy="506730"/>
          </a:xfrm>
          <a:prstGeom prst="rect">
            <a:avLst/>
          </a:prstGeom>
          <a:noFill/>
        </p:spPr>
        <p:txBody>
          <a:bodyPr wrap="square" rtlCol="0">
            <a:spAutoFit/>
          </a:bodyPr>
          <a:p>
            <a:pPr algn="ctr"/>
            <a:r>
              <a:rPr lang="en-US" altLang="en-US" sz="900">
                <a:solidFill>
                  <a:schemeClr val="bg1"/>
                </a:solidFill>
              </a:rPr>
              <a:t>Used to Drive the Adaptive Light Curtain Laser</a:t>
            </a:r>
            <a:endParaRPr lang="en-US" altLang="en-US" sz="900">
              <a:solidFill>
                <a:schemeClr val="bg1"/>
              </a:solidFill>
            </a:endParaRPr>
          </a:p>
        </p:txBody>
      </p:sp>
      <p:sp>
        <p:nvSpPr>
          <p:cNvPr id="34" name="Text Box 33"/>
          <p:cNvSpPr txBox="1"/>
          <p:nvPr/>
        </p:nvSpPr>
        <p:spPr>
          <a:xfrm>
            <a:off x="9738995" y="2566035"/>
            <a:ext cx="1392555" cy="506730"/>
          </a:xfrm>
          <a:prstGeom prst="rect">
            <a:avLst/>
          </a:prstGeom>
          <a:noFill/>
        </p:spPr>
        <p:txBody>
          <a:bodyPr wrap="square" rtlCol="0">
            <a:spAutoFit/>
          </a:bodyPr>
          <a:p>
            <a:pPr algn="ctr"/>
            <a:r>
              <a:rPr lang="en-US" altLang="en-US" sz="900">
                <a:solidFill>
                  <a:schemeClr val="bg1"/>
                </a:solidFill>
              </a:rPr>
              <a:t>Pixel Depth corrected over Time from Light Curtain Measurements</a:t>
            </a:r>
            <a:endParaRPr lang="en-US" altLang="en-US" sz="900">
              <a:solidFill>
                <a:schemeClr val="bg1"/>
              </a:solidFill>
            </a:endParaRPr>
          </a:p>
        </p:txBody>
      </p:sp>
      <p:cxnSp>
        <p:nvCxnSpPr>
          <p:cNvPr id="35" name="Straight Connector 34"/>
          <p:cNvCxnSpPr/>
          <p:nvPr/>
        </p:nvCxnSpPr>
        <p:spPr>
          <a:xfrm flipV="1">
            <a:off x="8714105" y="3690620"/>
            <a:ext cx="544830" cy="1905"/>
          </a:xfrm>
          <a:prstGeom prst="line">
            <a:avLst/>
          </a:prstGeom>
          <a:ln w="12700">
            <a:solidFill>
              <a:srgbClr val="FFFF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6" name="Text Box 35"/>
          <p:cNvSpPr txBox="1"/>
          <p:nvPr/>
        </p:nvSpPr>
        <p:spPr>
          <a:xfrm>
            <a:off x="7851775" y="3162300"/>
            <a:ext cx="2306320" cy="337185"/>
          </a:xfrm>
          <a:prstGeom prst="rect">
            <a:avLst/>
          </a:prstGeom>
          <a:noFill/>
        </p:spPr>
        <p:txBody>
          <a:bodyPr wrap="square" rtlCol="0">
            <a:spAutoFit/>
          </a:bodyPr>
          <a:p>
            <a:pPr algn="ctr"/>
            <a:r>
              <a:rPr lang="en-US" altLang="en-US" sz="800">
                <a:solidFill>
                  <a:schemeClr val="bg1"/>
                </a:solidFill>
              </a:rPr>
              <a:t>Topdown Predicted Uncertainty in Blue</a:t>
            </a:r>
            <a:endParaRPr lang="en-US" altLang="en-US" sz="800">
              <a:solidFill>
                <a:schemeClr val="bg1"/>
              </a:solidFill>
            </a:endParaRPr>
          </a:p>
          <a:p>
            <a:pPr algn="ctr"/>
            <a:r>
              <a:rPr lang="en-US" altLang="en-US" sz="800">
                <a:solidFill>
                  <a:schemeClr val="bg1"/>
                </a:solidFill>
              </a:rPr>
              <a:t>Lidar GT in Red</a:t>
            </a:r>
            <a:endParaRPr lang="en-US" altLang="en-US" sz="80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 name="Rectangle 17"/>
          <p:cNvSpPr/>
          <p:nvPr/>
        </p:nvSpPr>
        <p:spPr>
          <a:xfrm>
            <a:off x="2406015" y="-12947015"/>
            <a:ext cx="5869305" cy="35358705"/>
          </a:xfrm>
          <a:prstGeom prst="rect">
            <a:avLst/>
          </a:prstGeom>
          <a:solidFill>
            <a:schemeClr val="bg1">
              <a:lumMod val="65000"/>
            </a:schemeClr>
          </a:solidFill>
          <a:ln>
            <a:noFill/>
          </a:ln>
          <a:scene3d>
            <a:camera prst="isometricOffAxis2Top">
              <a:rot lat="18077999" lon="3210000" rev="18443999"/>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25" name="Straight Arrow Connector 24"/>
          <p:cNvCxnSpPr/>
          <p:nvPr/>
        </p:nvCxnSpPr>
        <p:spPr>
          <a:xfrm flipV="1">
            <a:off x="5613400" y="1893570"/>
            <a:ext cx="3804285" cy="2901315"/>
          </a:xfrm>
          <a:prstGeom prst="straightConnector1">
            <a:avLst/>
          </a:prstGeom>
          <a:ln w="15875">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pic>
        <p:nvPicPr>
          <p:cNvPr id="21" name="Picture 20"/>
          <p:cNvPicPr>
            <a:picLocks noChangeAspect="1"/>
          </p:cNvPicPr>
          <p:nvPr/>
        </p:nvPicPr>
        <p:blipFill>
          <a:blip r:embed="rId1"/>
          <a:stretch>
            <a:fillRect/>
          </a:stretch>
        </p:blipFill>
        <p:spPr>
          <a:xfrm>
            <a:off x="-1219835" y="1254125"/>
            <a:ext cx="9753600" cy="7315200"/>
          </a:xfrm>
          <a:prstGeom prst="rect">
            <a:avLst/>
          </a:prstGeom>
        </p:spPr>
      </p:pic>
      <p:sp>
        <p:nvSpPr>
          <p:cNvPr id="6" name="Rectangle 5"/>
          <p:cNvSpPr/>
          <p:nvPr/>
        </p:nvSpPr>
        <p:spPr>
          <a:xfrm>
            <a:off x="2874010" y="1747520"/>
            <a:ext cx="274320" cy="147320"/>
          </a:xfrm>
          <a:prstGeom prst="rect">
            <a:avLst/>
          </a:prstGeom>
          <a:noFill/>
          <a:scene3d>
            <a:camera prst="isometricOffAxis1Left">
              <a:rot lat="1080000" lon="8040000" rev="0"/>
            </a:camera>
            <a:lightRig rig="threePt" dir="t"/>
          </a:scene3d>
          <a:sp3d extrusionH="3810000">
            <a:extrusionClr>
              <a:schemeClr val="tx2">
                <a:lumMod val="40000"/>
                <a:lumOff val="60000"/>
              </a:schemeClr>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Rectangle 7"/>
          <p:cNvSpPr/>
          <p:nvPr/>
        </p:nvSpPr>
        <p:spPr>
          <a:xfrm>
            <a:off x="5434965" y="2545715"/>
            <a:ext cx="116840" cy="104140"/>
          </a:xfrm>
          <a:prstGeom prst="rect">
            <a:avLst/>
          </a:prstGeom>
          <a:solidFill>
            <a:schemeClr val="bg1">
              <a:lumMod val="65000"/>
            </a:schemeClr>
          </a:solidFill>
          <a:ln>
            <a:noFill/>
          </a:ln>
          <a:scene3d>
            <a:camera prst="isometricOffAxis1Left">
              <a:rot lat="1080000" lon="1740000" rev="0"/>
            </a:camera>
            <a:lightRig rig="threePt" dir="t"/>
          </a:scene3d>
          <a:sp3d extrusionH="635000">
            <a:extrusionClr>
              <a:schemeClr val="tx1">
                <a:lumMod val="75000"/>
                <a:lumOff val="25000"/>
              </a:schemeClr>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Rectangle 8"/>
          <p:cNvSpPr/>
          <p:nvPr/>
        </p:nvSpPr>
        <p:spPr>
          <a:xfrm>
            <a:off x="3751580" y="2030730"/>
            <a:ext cx="116840" cy="104140"/>
          </a:xfrm>
          <a:prstGeom prst="rect">
            <a:avLst/>
          </a:prstGeom>
          <a:solidFill>
            <a:schemeClr val="bg1">
              <a:lumMod val="65000"/>
            </a:schemeClr>
          </a:solidFill>
          <a:ln>
            <a:noFill/>
          </a:ln>
          <a:scene3d>
            <a:camera prst="isometricOffAxis1Left">
              <a:rot lat="1080000" lon="1740000" rev="0"/>
            </a:camera>
            <a:lightRig rig="threePt" dir="t"/>
          </a:scene3d>
          <a:sp3d extrusionH="635000">
            <a:extrusionClr>
              <a:schemeClr val="tx1">
                <a:lumMod val="75000"/>
                <a:lumOff val="25000"/>
              </a:schemeClr>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Oval 9"/>
          <p:cNvSpPr/>
          <p:nvPr/>
        </p:nvSpPr>
        <p:spPr>
          <a:xfrm>
            <a:off x="4119245" y="1772920"/>
            <a:ext cx="262890" cy="283210"/>
          </a:xfrm>
          <a:prstGeom prst="ellipse">
            <a:avLst/>
          </a:prstGeom>
          <a:solidFill>
            <a:schemeClr val="bg2">
              <a:lumMod val="50000"/>
            </a:schemeClr>
          </a:solidFill>
          <a:ln>
            <a:noFill/>
          </a:ln>
          <a:scene3d>
            <a:camera prst="isometricOffAxis1Top"/>
            <a:lightRig rig="threePt" dir="t"/>
          </a:scene3d>
          <a:sp3d extrusionH="254000">
            <a:extrusionClr>
              <a:schemeClr val="tx2">
                <a:lumMod val="60000"/>
                <a:lumOff val="40000"/>
              </a:schemeClr>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Rectangle 10"/>
          <p:cNvSpPr/>
          <p:nvPr/>
        </p:nvSpPr>
        <p:spPr>
          <a:xfrm>
            <a:off x="4566920" y="2251075"/>
            <a:ext cx="473710" cy="204470"/>
          </a:xfrm>
          <a:prstGeom prst="rect">
            <a:avLst/>
          </a:prstGeom>
          <a:gradFill>
            <a:gsLst>
              <a:gs pos="0">
                <a:srgbClr val="E30000"/>
              </a:gs>
              <a:gs pos="100000">
                <a:srgbClr val="760303"/>
              </a:gs>
            </a:gsLst>
            <a:lin ang="5400000" scaled="0"/>
          </a:gradFill>
          <a:ln>
            <a:noFill/>
          </a:ln>
          <a:scene3d>
            <a:camera prst="isometricOffAxis1Left">
              <a:rot lat="1080000" lon="1740000" rev="0"/>
            </a:camera>
            <a:lightRig rig="threePt" dir="t"/>
          </a:scene3d>
          <a:sp3d extrusionH="501650">
            <a:extrusionClr>
              <a:srgbClr val="FF0000"/>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4" name="Straight Arrow Connector 13"/>
          <p:cNvCxnSpPr/>
          <p:nvPr/>
        </p:nvCxnSpPr>
        <p:spPr>
          <a:xfrm flipV="1">
            <a:off x="5798185" y="2679700"/>
            <a:ext cx="20955" cy="3436620"/>
          </a:xfrm>
          <a:prstGeom prst="straightConnector1">
            <a:avLst/>
          </a:prstGeom>
          <a:ln w="15875">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15" name="Text Box 14"/>
          <p:cNvSpPr txBox="1"/>
          <p:nvPr/>
        </p:nvSpPr>
        <p:spPr>
          <a:xfrm>
            <a:off x="5768975" y="4229735"/>
            <a:ext cx="2353945" cy="213995"/>
          </a:xfrm>
          <a:prstGeom prst="rect">
            <a:avLst/>
          </a:prstGeom>
          <a:noFill/>
        </p:spPr>
        <p:txBody>
          <a:bodyPr wrap="square" rtlCol="0">
            <a:spAutoFit/>
          </a:bodyPr>
          <a:p>
            <a:r>
              <a:rPr lang="en-US" altLang="en-US" sz="800"/>
              <a:t>2.0m</a:t>
            </a:r>
            <a:endParaRPr lang="en-US" altLang="en-US" sz="800"/>
          </a:p>
        </p:txBody>
      </p:sp>
      <p:cxnSp>
        <p:nvCxnSpPr>
          <p:cNvPr id="16" name="Straight Arrow Connector 15"/>
          <p:cNvCxnSpPr/>
          <p:nvPr/>
        </p:nvCxnSpPr>
        <p:spPr>
          <a:xfrm flipH="1">
            <a:off x="4442460" y="1797050"/>
            <a:ext cx="4973320" cy="314960"/>
          </a:xfrm>
          <a:prstGeom prst="straightConnector1">
            <a:avLst/>
          </a:prstGeom>
          <a:ln w="15875">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4380865" y="-396875"/>
            <a:ext cx="4878070" cy="2351405"/>
          </a:xfrm>
          <a:prstGeom prst="straightConnector1">
            <a:avLst/>
          </a:prstGeom>
          <a:ln w="15875">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cxnSp>
      <p:pic>
        <p:nvPicPr>
          <p:cNvPr id="23" name="Picture 22"/>
          <p:cNvPicPr>
            <a:picLocks noChangeAspect="1"/>
          </p:cNvPicPr>
          <p:nvPr/>
        </p:nvPicPr>
        <p:blipFill>
          <a:blip r:embed="rId2"/>
          <a:stretch>
            <a:fillRect/>
          </a:stretch>
        </p:blipFill>
        <p:spPr>
          <a:xfrm>
            <a:off x="4244340" y="1129030"/>
            <a:ext cx="137795" cy="135890"/>
          </a:xfrm>
          <a:prstGeom prst="rect">
            <a:avLst/>
          </a:prstGeom>
        </p:spPr>
      </p:pic>
      <p:sp>
        <p:nvSpPr>
          <p:cNvPr id="24" name="Text Box 23"/>
          <p:cNvSpPr txBox="1"/>
          <p:nvPr/>
        </p:nvSpPr>
        <p:spPr>
          <a:xfrm>
            <a:off x="6160770" y="1374775"/>
            <a:ext cx="1382395" cy="306705"/>
          </a:xfrm>
          <a:prstGeom prst="rect">
            <a:avLst/>
          </a:prstGeom>
          <a:noFill/>
        </p:spPr>
        <p:txBody>
          <a:bodyPr wrap="square" rtlCol="0">
            <a:spAutoFit/>
          </a:bodyPr>
          <a:p>
            <a:r>
              <a:rPr lang="en-US" altLang="en-US" sz="1400"/>
              <a:t>22.5 deg FOV</a:t>
            </a:r>
            <a:endParaRPr lang="en-US" altLang="en-US" sz="1400"/>
          </a:p>
        </p:txBody>
      </p:sp>
      <p:sp>
        <p:nvSpPr>
          <p:cNvPr id="26" name="Text Box 25"/>
          <p:cNvSpPr txBox="1"/>
          <p:nvPr/>
        </p:nvSpPr>
        <p:spPr>
          <a:xfrm>
            <a:off x="8533765" y="2545715"/>
            <a:ext cx="1852295" cy="829945"/>
          </a:xfrm>
          <a:prstGeom prst="rect">
            <a:avLst/>
          </a:prstGeom>
          <a:noFill/>
        </p:spPr>
        <p:txBody>
          <a:bodyPr wrap="square" rtlCol="0">
            <a:spAutoFit/>
          </a:bodyPr>
          <a:p>
            <a:r>
              <a:rPr lang="en-US" altLang="en-US" sz="1600"/>
              <a:t>First car base visible at</a:t>
            </a:r>
            <a:endParaRPr lang="en-US" altLang="en-US" sz="1600"/>
          </a:p>
          <a:p>
            <a:r>
              <a:rPr lang="en-US" altLang="en-US" sz="1600"/>
              <a:t>4.5m </a:t>
            </a:r>
            <a:endParaRPr lang="en-US" altLang="en-US" sz="1600"/>
          </a:p>
        </p:txBody>
      </p:sp>
      <p:sp>
        <p:nvSpPr>
          <p:cNvPr id="29" name="Text Box 28"/>
          <p:cNvSpPr txBox="1"/>
          <p:nvPr/>
        </p:nvSpPr>
        <p:spPr>
          <a:xfrm>
            <a:off x="2779395" y="1395095"/>
            <a:ext cx="1350010" cy="583565"/>
          </a:xfrm>
          <a:prstGeom prst="rect">
            <a:avLst/>
          </a:prstGeom>
          <a:noFill/>
        </p:spPr>
        <p:txBody>
          <a:bodyPr wrap="square" rtlCol="0">
            <a:spAutoFit/>
          </a:bodyPr>
          <a:p>
            <a:pPr algn="ctr"/>
            <a:r>
              <a:rPr lang="en-US" altLang="en-US" sz="1600"/>
              <a:t>left </a:t>
            </a:r>
            <a:endParaRPr lang="en-US" altLang="en-US" sz="1600"/>
          </a:p>
          <a:p>
            <a:pPr algn="ctr"/>
            <a:r>
              <a:rPr lang="" altLang="en-US" sz="1600"/>
              <a:t>RGB</a:t>
            </a:r>
            <a:endParaRPr lang="" altLang="en-US" sz="1600"/>
          </a:p>
        </p:txBody>
      </p:sp>
      <p:sp>
        <p:nvSpPr>
          <p:cNvPr id="30" name="Text Box 29"/>
          <p:cNvSpPr txBox="1"/>
          <p:nvPr/>
        </p:nvSpPr>
        <p:spPr>
          <a:xfrm>
            <a:off x="3526155" y="1254125"/>
            <a:ext cx="1465580" cy="521970"/>
          </a:xfrm>
          <a:prstGeom prst="rect">
            <a:avLst/>
          </a:prstGeom>
          <a:noFill/>
        </p:spPr>
        <p:txBody>
          <a:bodyPr wrap="square" rtlCol="0">
            <a:spAutoFit/>
          </a:bodyPr>
          <a:p>
            <a:pPr algn="ctr"/>
            <a:r>
              <a:rPr lang="en-US" altLang="en-US" sz="1400"/>
              <a:t>O</a:t>
            </a:r>
            <a:r>
              <a:rPr lang="" altLang="en-US" sz="1400"/>
              <a:t>S2-128</a:t>
            </a:r>
            <a:endParaRPr lang="" altLang="en-US" sz="1400"/>
          </a:p>
          <a:p>
            <a:pPr algn="ctr"/>
            <a:r>
              <a:rPr lang="" altLang="en-US" sz="1400"/>
              <a:t>6 deg tilt</a:t>
            </a:r>
            <a:endParaRPr lang="" altLang="en-US" sz="1400"/>
          </a:p>
        </p:txBody>
      </p:sp>
      <p:sp>
        <p:nvSpPr>
          <p:cNvPr id="31" name="Text Box 30"/>
          <p:cNvSpPr txBox="1"/>
          <p:nvPr/>
        </p:nvSpPr>
        <p:spPr>
          <a:xfrm>
            <a:off x="4455795" y="1802765"/>
            <a:ext cx="1200785" cy="306705"/>
          </a:xfrm>
          <a:prstGeom prst="rect">
            <a:avLst/>
          </a:prstGeom>
          <a:noFill/>
        </p:spPr>
        <p:txBody>
          <a:bodyPr wrap="square" rtlCol="0">
            <a:spAutoFit/>
          </a:bodyPr>
          <a:p>
            <a:pPr algn="ctr"/>
            <a:r>
              <a:rPr lang="" altLang="en-US" sz="1400"/>
              <a:t>Light Curtain</a:t>
            </a:r>
            <a:endParaRPr lang="" altLang="en-US" sz="1400"/>
          </a:p>
        </p:txBody>
      </p:sp>
      <p:sp>
        <p:nvSpPr>
          <p:cNvPr id="33" name="Freeform 32"/>
          <p:cNvSpPr/>
          <p:nvPr/>
        </p:nvSpPr>
        <p:spPr>
          <a:xfrm>
            <a:off x="5819140" y="1266190"/>
            <a:ext cx="355600" cy="752475"/>
          </a:xfrm>
          <a:custGeom>
            <a:avLst/>
            <a:gdLst>
              <a:gd name="connisteX0" fmla="*/ 0 w 355640"/>
              <a:gd name="connsiteY0" fmla="*/ 0 h 752475"/>
              <a:gd name="connisteX1" fmla="*/ 352425 w 355640"/>
              <a:gd name="connsiteY1" fmla="*/ 333375 h 752475"/>
              <a:gd name="connisteX2" fmla="*/ 161925 w 355640"/>
              <a:gd name="connsiteY2" fmla="*/ 752475 h 752475"/>
              <a:gd name="connisteX3" fmla="*/ 352425 w 355640"/>
              <a:gd name="connsiteY3" fmla="*/ 571500 h 752475"/>
            </a:gdLst>
            <a:ahLst/>
            <a:cxnLst>
              <a:cxn ang="0">
                <a:pos x="connisteX0" y="connsiteY0"/>
              </a:cxn>
              <a:cxn ang="0">
                <a:pos x="connisteX1" y="connsiteY1"/>
              </a:cxn>
              <a:cxn ang="0">
                <a:pos x="connisteX2" y="connsiteY2"/>
              </a:cxn>
              <a:cxn ang="0">
                <a:pos x="connisteX3" y="connsiteY3"/>
              </a:cxn>
            </a:cxnLst>
            <a:rect l="l" t="t" r="r" b="b"/>
            <a:pathLst>
              <a:path w="355641" h="752475">
                <a:moveTo>
                  <a:pt x="0" y="0"/>
                </a:moveTo>
                <a:cubicBezTo>
                  <a:pt x="74295" y="58420"/>
                  <a:pt x="320040" y="182880"/>
                  <a:pt x="352425" y="333375"/>
                </a:cubicBezTo>
                <a:cubicBezTo>
                  <a:pt x="384810" y="483870"/>
                  <a:pt x="161925" y="704850"/>
                  <a:pt x="161925" y="75247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4" name="Text Box 33"/>
          <p:cNvSpPr txBox="1"/>
          <p:nvPr/>
        </p:nvSpPr>
        <p:spPr>
          <a:xfrm>
            <a:off x="5415915" y="1914525"/>
            <a:ext cx="715010" cy="521970"/>
          </a:xfrm>
          <a:prstGeom prst="rect">
            <a:avLst/>
          </a:prstGeom>
          <a:noFill/>
        </p:spPr>
        <p:txBody>
          <a:bodyPr wrap="square" rtlCol="0">
            <a:spAutoFit/>
          </a:bodyPr>
          <a:p>
            <a:pPr algn="ctr"/>
            <a:r>
              <a:rPr lang="en-US" altLang="en-US" sz="1400"/>
              <a:t>right</a:t>
            </a:r>
            <a:endParaRPr lang="en-US" altLang="en-US" sz="1400"/>
          </a:p>
          <a:p>
            <a:pPr algn="ctr"/>
            <a:r>
              <a:rPr lang="" altLang="en-US" sz="1400"/>
              <a:t>RGB</a:t>
            </a:r>
            <a:endParaRPr lang="" altLang="en-US" sz="1400"/>
          </a:p>
        </p:txBody>
      </p:sp>
      <p:sp>
        <p:nvSpPr>
          <p:cNvPr id="41" name="Text Box 40"/>
          <p:cNvSpPr txBox="1"/>
          <p:nvPr/>
        </p:nvSpPr>
        <p:spPr>
          <a:xfrm>
            <a:off x="7290435" y="4312920"/>
            <a:ext cx="715010" cy="521970"/>
          </a:xfrm>
          <a:prstGeom prst="rect">
            <a:avLst/>
          </a:prstGeom>
          <a:noFill/>
        </p:spPr>
        <p:txBody>
          <a:bodyPr wrap="square" rtlCol="0">
            <a:spAutoFit/>
          </a:bodyPr>
          <a:p>
            <a:pPr algn="ctr"/>
            <a:r>
              <a:rPr lang="en-US" altLang="en-US" sz="1400"/>
              <a:t>wheel odom</a:t>
            </a:r>
            <a:endParaRPr lang="en-US" altLang="en-US" sz="1400"/>
          </a:p>
        </p:txBody>
      </p:sp>
      <p:pic>
        <p:nvPicPr>
          <p:cNvPr id="54" name="Picture 53"/>
          <p:cNvPicPr>
            <a:picLocks noChangeAspect="1"/>
          </p:cNvPicPr>
          <p:nvPr/>
        </p:nvPicPr>
        <p:blipFill>
          <a:blip r:embed="rId3"/>
          <a:stretch>
            <a:fillRect/>
          </a:stretch>
        </p:blipFill>
        <p:spPr>
          <a:xfrm rot="20460000">
            <a:off x="2333625" y="2399030"/>
            <a:ext cx="1385570" cy="2282825"/>
          </a:xfrm>
          <a:prstGeom prst="rect">
            <a:avLst/>
          </a:prstGeom>
        </p:spPr>
      </p:pic>
      <p:sp>
        <p:nvSpPr>
          <p:cNvPr id="46" name="Rectangle 45"/>
          <p:cNvSpPr/>
          <p:nvPr/>
        </p:nvSpPr>
        <p:spPr>
          <a:xfrm rot="5400000">
            <a:off x="7407910" y="647065"/>
            <a:ext cx="1406525" cy="845185"/>
          </a:xfrm>
          <a:prstGeom prst="rect">
            <a:avLst/>
          </a:prstGeom>
          <a:blipFill rotWithShape="1">
            <a:blip r:embed="rId4"/>
            <a:stretch>
              <a:fillRect/>
            </a:stretch>
          </a:blipFill>
          <a:ln>
            <a:noFill/>
          </a:ln>
          <a:scene3d>
            <a:camera prst="isometricOffAxis1Left">
              <a:rot lat="19200000" lon="1800000" rev="207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47" name="Picture 46"/>
          <p:cNvPicPr>
            <a:picLocks noChangeAspect="1"/>
          </p:cNvPicPr>
          <p:nvPr/>
        </p:nvPicPr>
        <p:blipFill>
          <a:blip r:embed="rId5"/>
          <a:stretch>
            <a:fillRect/>
          </a:stretch>
        </p:blipFill>
        <p:spPr>
          <a:xfrm>
            <a:off x="-17456150" y="7955915"/>
            <a:ext cx="8097520" cy="5885180"/>
          </a:xfrm>
          <a:prstGeom prst="rect">
            <a:avLst/>
          </a:prstGeom>
        </p:spPr>
      </p:pic>
      <p:sp>
        <p:nvSpPr>
          <p:cNvPr id="48" name="Text Box 47"/>
          <p:cNvSpPr txBox="1"/>
          <p:nvPr/>
        </p:nvSpPr>
        <p:spPr>
          <a:xfrm>
            <a:off x="8439150" y="262890"/>
            <a:ext cx="1236980" cy="1383665"/>
          </a:xfrm>
          <a:prstGeom prst="rect">
            <a:avLst/>
          </a:prstGeom>
          <a:noFill/>
        </p:spPr>
        <p:txBody>
          <a:bodyPr wrap="square" rtlCol="0">
            <a:spAutoFit/>
          </a:bodyPr>
          <a:p>
            <a:r>
              <a:rPr lang="en-US" altLang="en-US" sz="1400"/>
              <a:t>large calibration board to calibration lidar/cameras/LC</a:t>
            </a:r>
            <a:endParaRPr lang="en-US" altLang="en-US" sz="1400"/>
          </a:p>
        </p:txBody>
      </p:sp>
      <p:sp>
        <p:nvSpPr>
          <p:cNvPr id="51" name="Rectangle 50"/>
          <p:cNvSpPr/>
          <p:nvPr/>
        </p:nvSpPr>
        <p:spPr>
          <a:xfrm>
            <a:off x="735330" y="3900805"/>
            <a:ext cx="389255" cy="664210"/>
          </a:xfrm>
          <a:prstGeom prst="rect">
            <a:avLst/>
          </a:prstGeom>
          <a:solidFill>
            <a:schemeClr val="bg1">
              <a:lumMod val="65000"/>
            </a:schemeClr>
          </a:solidFill>
          <a:ln>
            <a:noFill/>
          </a:ln>
          <a:scene3d>
            <a:camera prst="isometricOffAxis1Left">
              <a:rot lat="1380000" lon="2640000" rev="0"/>
            </a:camera>
            <a:lightRig rig="threePt" dir="t"/>
          </a:scene3d>
          <a:sp3d extrusionH="635000">
            <a:extrusionClr>
              <a:schemeClr val="tx1">
                <a:lumMod val="75000"/>
                <a:lumOff val="25000"/>
              </a:schemeClr>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2" name="Text Box 51"/>
          <p:cNvSpPr txBox="1"/>
          <p:nvPr/>
        </p:nvSpPr>
        <p:spPr>
          <a:xfrm>
            <a:off x="8255" y="53975"/>
            <a:ext cx="3180715" cy="2461260"/>
          </a:xfrm>
          <a:prstGeom prst="rect">
            <a:avLst/>
          </a:prstGeom>
          <a:noFill/>
        </p:spPr>
        <p:txBody>
          <a:bodyPr wrap="square" rtlCol="0">
            <a:spAutoFit/>
          </a:bodyPr>
          <a:p>
            <a:r>
              <a:rPr lang="en-US" altLang="en-US" sz="1400">
                <a:solidFill>
                  <a:schemeClr val="tx1"/>
                </a:solidFill>
              </a:rPr>
              <a:t>Data collection </a:t>
            </a:r>
            <a:r>
              <a:rPr lang="" altLang="en-US" sz="1400">
                <a:solidFill>
                  <a:schemeClr val="tx1"/>
                </a:solidFill>
              </a:rPr>
              <a:t>System</a:t>
            </a:r>
            <a:r>
              <a:rPr lang="en-US" altLang="en-US" sz="1400">
                <a:solidFill>
                  <a:schemeClr val="tx1"/>
                </a:solidFill>
              </a:rPr>
              <a:t>:</a:t>
            </a:r>
            <a:endParaRPr lang="en-US" altLang="en-US" sz="1400">
              <a:solidFill>
                <a:schemeClr val="tx1"/>
              </a:solidFill>
            </a:endParaRPr>
          </a:p>
          <a:p>
            <a:r>
              <a:rPr lang="en-US" altLang="en-US" sz="1400">
                <a:solidFill>
                  <a:schemeClr val="tx1"/>
                </a:solidFill>
              </a:rPr>
              <a:t>Eth0: Left Cam</a:t>
            </a:r>
            <a:endParaRPr lang="en-US" altLang="en-US" sz="1400">
              <a:solidFill>
                <a:schemeClr val="tx1"/>
              </a:solidFill>
            </a:endParaRPr>
          </a:p>
          <a:p>
            <a:r>
              <a:rPr lang="en-US" altLang="en-US" sz="1400">
                <a:solidFill>
                  <a:schemeClr val="tx1"/>
                </a:solidFill>
              </a:rPr>
              <a:t>Eth1: Right Cam</a:t>
            </a:r>
            <a:endParaRPr lang="en-US" altLang="en-US" sz="1400">
              <a:solidFill>
                <a:schemeClr val="tx1"/>
              </a:solidFill>
            </a:endParaRPr>
          </a:p>
          <a:p>
            <a:r>
              <a:rPr lang="en-US" altLang="en-US" sz="1400">
                <a:solidFill>
                  <a:schemeClr val="tx1"/>
                </a:solidFill>
              </a:rPr>
              <a:t>Eth2: OS2</a:t>
            </a:r>
            <a:endParaRPr lang="en-US" altLang="en-US" sz="1400">
              <a:solidFill>
                <a:schemeClr val="tx1"/>
              </a:solidFill>
            </a:endParaRPr>
          </a:p>
          <a:p>
            <a:r>
              <a:rPr lang="en-US" altLang="en-US" sz="1400">
                <a:solidFill>
                  <a:schemeClr val="tx1"/>
                </a:solidFill>
              </a:rPr>
              <a:t>Eth3: Tobii</a:t>
            </a:r>
            <a:endParaRPr lang="en-US" altLang="en-US" sz="1400">
              <a:solidFill>
                <a:schemeClr val="tx1"/>
              </a:solidFill>
            </a:endParaRPr>
          </a:p>
          <a:p>
            <a:r>
              <a:rPr lang="en-US" altLang="en-US" sz="1400">
                <a:solidFill>
                  <a:schemeClr val="tx1"/>
                </a:solidFill>
              </a:rPr>
              <a:t>USb0: LC</a:t>
            </a:r>
            <a:endParaRPr lang="en-US" altLang="en-US" sz="1400">
              <a:solidFill>
                <a:schemeClr val="tx1"/>
              </a:solidFill>
            </a:endParaRPr>
          </a:p>
          <a:p>
            <a:r>
              <a:rPr lang="en-US" altLang="en-US" sz="1400">
                <a:solidFill>
                  <a:schemeClr val="tx1"/>
                </a:solidFill>
              </a:rPr>
              <a:t>Usb1: Wheel Odom</a:t>
            </a:r>
            <a:endParaRPr lang="en-US" altLang="en-US" sz="1400">
              <a:solidFill>
                <a:schemeClr val="tx1"/>
              </a:solidFill>
            </a:endParaRPr>
          </a:p>
          <a:p>
            <a:endParaRPr lang="en-US" altLang="en-US" sz="1400">
              <a:solidFill>
                <a:schemeClr val="tx1"/>
              </a:solidFill>
            </a:endParaRPr>
          </a:p>
          <a:p>
            <a:r>
              <a:rPr lang="en-US" altLang="en-US" sz="1400">
                <a:solidFill>
                  <a:schemeClr val="tx1"/>
                </a:solidFill>
              </a:rPr>
              <a:t>PTP Master: Eth0</a:t>
            </a:r>
            <a:endParaRPr lang="en-US" altLang="en-US" sz="1400">
              <a:solidFill>
                <a:schemeClr val="tx1"/>
              </a:solidFill>
            </a:endParaRPr>
          </a:p>
          <a:p>
            <a:r>
              <a:rPr lang="en-US" altLang="en-US" sz="1400">
                <a:solidFill>
                  <a:schemeClr val="tx1"/>
                </a:solidFill>
              </a:rPr>
              <a:t>PTP Slaves: OS2 only</a:t>
            </a:r>
            <a:endParaRPr lang="en-US" altLang="en-US" sz="1400">
              <a:solidFill>
                <a:schemeClr val="tx1"/>
              </a:solidFill>
            </a:endParaRPr>
          </a:p>
          <a:p>
            <a:r>
              <a:rPr lang="en-US" altLang="en-US" sz="1400">
                <a:solidFill>
                  <a:schemeClr val="tx1"/>
                </a:solidFill>
              </a:rPr>
              <a:t>Cameras hardware triggered by OS2</a:t>
            </a:r>
            <a:endParaRPr lang="en-US" altLang="en-US" sz="1400">
              <a:solidFill>
                <a:schemeClr val="tx1"/>
              </a:solidFill>
            </a:endParaRPr>
          </a:p>
        </p:txBody>
      </p:sp>
      <p:sp>
        <p:nvSpPr>
          <p:cNvPr id="53" name="Text Box 52"/>
          <p:cNvSpPr txBox="1"/>
          <p:nvPr/>
        </p:nvSpPr>
        <p:spPr>
          <a:xfrm>
            <a:off x="3354705" y="2176780"/>
            <a:ext cx="2237740" cy="275590"/>
          </a:xfrm>
          <a:prstGeom prst="rect">
            <a:avLst/>
          </a:prstGeom>
          <a:noFill/>
          <a:scene3d>
            <a:camera prst="isometricOffAxis2Left">
              <a:rot lat="1080000" lon="2460000" rev="0"/>
            </a:camera>
            <a:lightRig rig="threePt" dir="t"/>
          </a:scene3d>
        </p:spPr>
        <p:txBody>
          <a:bodyPr wrap="square" rtlCol="0">
            <a:spAutoFit/>
          </a:bodyPr>
          <a:p>
            <a:r>
              <a:rPr lang="en-US" altLang="en-US" sz="1200" b="1">
                <a:solidFill>
                  <a:schemeClr val="bg1"/>
                </a:solidFill>
              </a:rPr>
              <a:t>Os2 HW triggers the cams </a:t>
            </a:r>
            <a:endParaRPr lang="en-US" altLang="en-US" sz="1200" b="1">
              <a:solidFill>
                <a:schemeClr val="bg1"/>
              </a:solidFill>
            </a:endParaRPr>
          </a:p>
        </p:txBody>
      </p:sp>
      <p:pic>
        <p:nvPicPr>
          <p:cNvPr id="3" name="Picture 2"/>
          <p:cNvPicPr>
            <a:picLocks noChangeAspect="1"/>
          </p:cNvPicPr>
          <p:nvPr/>
        </p:nvPicPr>
        <p:blipFill>
          <a:blip r:embed="rId6"/>
          <a:srcRect l="28171" t="26304" r="23195" b="44324"/>
          <a:stretch>
            <a:fillRect/>
          </a:stretch>
        </p:blipFill>
        <p:spPr>
          <a:xfrm>
            <a:off x="8086725" y="4954905"/>
            <a:ext cx="3637280" cy="16465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3802</Words>
  <Application>WPS Presentation</Application>
  <PresentationFormat>Widescreen</PresentationFormat>
  <Paragraphs>297</Paragraphs>
  <Slides>12</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12</vt:i4>
      </vt:variant>
    </vt:vector>
  </HeadingPairs>
  <TitlesOfParts>
    <vt:vector size="23" baseType="lpstr">
      <vt:lpstr>Arial</vt:lpstr>
      <vt:lpstr>SimSun</vt:lpstr>
      <vt:lpstr>Wingdings</vt:lpstr>
      <vt:lpstr>Calibri Light</vt:lpstr>
      <vt:lpstr>Calibri</vt:lpstr>
      <vt:lpstr>微软雅黑</vt:lpstr>
      <vt:lpstr>文泉驿微米黑</vt:lpstr>
      <vt:lpstr>Arial Unicode MS</vt:lpstr>
      <vt:lpstr>Webdings</vt:lpstr>
      <vt:lpstr>Times New Roman</vt:lpstr>
      <vt:lpstr>Office Theme</vt:lpstr>
      <vt:lpstr>Data collection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raaj</dc:creator>
  <cp:lastModifiedBy>raaj</cp:lastModifiedBy>
  <cp:revision>55</cp:revision>
  <dcterms:created xsi:type="dcterms:W3CDTF">2020-10-13T21:25:48Z</dcterms:created>
  <dcterms:modified xsi:type="dcterms:W3CDTF">2020-10-13T21:25:48Z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1033-11.1.0.8722</vt:lpwstr>
  </property>
</Properties>
</file>

<file path=docProps/thumbnail.jpeg>
</file>